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95" r:id="rId3"/>
    <p:sldId id="296" r:id="rId4"/>
    <p:sldId id="297" r:id="rId5"/>
    <p:sldId id="298" r:id="rId6"/>
    <p:sldId id="299" r:id="rId7"/>
    <p:sldId id="300" r:id="rId8"/>
    <p:sldId id="303" r:id="rId9"/>
    <p:sldId id="304" r:id="rId10"/>
    <p:sldId id="301" r:id="rId11"/>
    <p:sldId id="307" r:id="rId12"/>
    <p:sldId id="327" r:id="rId13"/>
    <p:sldId id="305" r:id="rId14"/>
    <p:sldId id="306"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9" r:id="rId35"/>
    <p:sldId id="330" r:id="rId36"/>
    <p:sldId id="331" r:id="rId37"/>
    <p:sldId id="336" r:id="rId38"/>
    <p:sldId id="332" r:id="rId39"/>
    <p:sldId id="333" r:id="rId40"/>
    <p:sldId id="337" r:id="rId41"/>
    <p:sldId id="334" r:id="rId42"/>
    <p:sldId id="338" r:id="rId43"/>
    <p:sldId id="335" r:id="rId44"/>
    <p:sldId id="339" r:id="rId45"/>
    <p:sldId id="340" r:id="rId46"/>
    <p:sldId id="341" r:id="rId47"/>
    <p:sldId id="342" r:id="rId48"/>
    <p:sldId id="343" r:id="rId49"/>
    <p:sldId id="347" r:id="rId50"/>
    <p:sldId id="346" r:id="rId51"/>
    <p:sldId id="294" r:id="rId52"/>
    <p:sldId id="34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6600"/>
    <a:srgbClr val="FF0066"/>
    <a:srgbClr val="33CC33"/>
    <a:srgbClr val="FF66CC"/>
    <a:srgbClr val="FF99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3" autoAdjust="0"/>
    <p:restoredTop sz="88455" autoAdjust="0"/>
  </p:normalViewPr>
  <p:slideViewPr>
    <p:cSldViewPr snapToGrid="0">
      <p:cViewPr>
        <p:scale>
          <a:sx n="60" d="100"/>
          <a:sy n="60" d="100"/>
        </p:scale>
        <p:origin x="-858" y="-192"/>
      </p:cViewPr>
      <p:guideLst>
        <p:guide orient="horz" pos="2160"/>
        <p:guide pos="3840"/>
      </p:guideLst>
    </p:cSldViewPr>
  </p:slideViewPr>
  <p:notesTextViewPr>
    <p:cViewPr>
      <p:scale>
        <a:sx n="1" d="1"/>
        <a:sy n="1" d="1"/>
      </p:scale>
      <p:origin x="0" y="0"/>
    </p:cViewPr>
  </p:notesTextViewPr>
  <p:sorterViewPr>
    <p:cViewPr>
      <p:scale>
        <a:sx n="100" d="100"/>
        <a:sy n="100" d="100"/>
      </p:scale>
      <p:origin x="0" y="122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BEA623-BB95-473F-8326-1BD0F96F4416}" type="datetimeFigureOut">
              <a:rPr lang="en-US" smtClean="0"/>
              <a:t>7/11/2016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60AF1-9BB2-44D7-BA57-066925A1C156}" type="slidenum">
              <a:rPr lang="en-US" smtClean="0"/>
              <a:t>‹#›</a:t>
            </a:fld>
            <a:endParaRPr lang="en-US" dirty="0"/>
          </a:p>
        </p:txBody>
      </p:sp>
    </p:spTree>
    <p:extLst>
      <p:ext uri="{BB962C8B-B14F-4D97-AF65-F5344CB8AC3E}">
        <p14:creationId xmlns:p14="http://schemas.microsoft.com/office/powerpoint/2010/main" val="2982786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Does</a:t>
            </a:r>
            <a:r>
              <a:rPr lang="en-US" baseline="0" dirty="0" smtClean="0"/>
              <a:t> living longer really matter if we are sicker, fatter and more dependent on drugs and others to care for 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We want to explore how</a:t>
            </a:r>
            <a:r>
              <a:rPr lang="en-US" baseline="0" dirty="0" smtClean="0"/>
              <a:t> our lifestyle has changed over the past 50-60 years and what type of impact it has had on our health as a nation. </a:t>
            </a:r>
          </a:p>
          <a:p>
            <a:r>
              <a:rPr lang="en-US" baseline="0" dirty="0" smtClean="0"/>
              <a:t>The great news is that much of the decline in our health is due to poor choices we make – so that gives us a great opportunity to improve our choices and our health. There is a lot of hope here in changing the health of our country.</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2</a:t>
            </a:fld>
            <a:endParaRPr lang="en-US" dirty="0"/>
          </a:p>
        </p:txBody>
      </p:sp>
    </p:spTree>
    <p:extLst>
      <p:ext uri="{BB962C8B-B14F-4D97-AF65-F5344CB8AC3E}">
        <p14:creationId xmlns:p14="http://schemas.microsoft.com/office/powerpoint/2010/main" val="2349021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 very important</a:t>
            </a:r>
            <a:r>
              <a:rPr lang="en-US" baseline="0" dirty="0" smtClean="0"/>
              <a:t> slide to get the attendance of your meeting to declare where they want to be on this health scale. This is as important as it is when you show the plan and determine if a prospect chooses the 2 to 3 year plan vs. the 45-year plan.</a:t>
            </a:r>
            <a:endParaRPr lang="en-US" dirty="0" smtClean="0"/>
          </a:p>
          <a:p>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16</a:t>
            </a:fld>
            <a:endParaRPr lang="en-US" dirty="0"/>
          </a:p>
        </p:txBody>
      </p:sp>
    </p:spTree>
    <p:extLst>
      <p:ext uri="{BB962C8B-B14F-4D97-AF65-F5344CB8AC3E}">
        <p14:creationId xmlns:p14="http://schemas.microsoft.com/office/powerpoint/2010/main" val="108733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about getting someone to think what are my goals. The begin</a:t>
            </a:r>
            <a:r>
              <a:rPr lang="en-US" baseline="0" dirty="0" smtClean="0"/>
              <a:t> point is to allow the class attendee to relate to their personal best.</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18</a:t>
            </a:fld>
            <a:endParaRPr lang="en-US" dirty="0"/>
          </a:p>
        </p:txBody>
      </p:sp>
    </p:spTree>
    <p:extLst>
      <p:ext uri="{BB962C8B-B14F-4D97-AF65-F5344CB8AC3E}">
        <p14:creationId xmlns:p14="http://schemas.microsoft.com/office/powerpoint/2010/main" val="113991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rPr>
              <a:t>The absorption of vitamins and minerals relies upon shuttles to carry the nutrients from the intestinal tract into the bloodstream.  The scientific term for this is carrier-mediated absorption.  And all this means is that there are ions, proteins and other small molecules that act like taxis, carrying the nutrients into the blood.  However, like in any real life situation, there never seem to be enough taxis when you need one.  </a:t>
            </a:r>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21</a:t>
            </a:fld>
            <a:endParaRPr lang="en-US" dirty="0"/>
          </a:p>
        </p:txBody>
      </p:sp>
    </p:spTree>
    <p:extLst>
      <p:ext uri="{BB962C8B-B14F-4D97-AF65-F5344CB8AC3E}">
        <p14:creationId xmlns:p14="http://schemas.microsoft.com/office/powerpoint/2010/main" val="1556100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dirty="0" smtClean="0"/>
              <a:t>A pill does not fully deliver into your bloodstream the vitamins it holds within.  Either the pill is dumped whole into the intestinal tract or the active ingredients pass through without fully absorbing. </a:t>
            </a:r>
          </a:p>
          <a:p>
            <a:pPr>
              <a:spcBef>
                <a:spcPct val="50000"/>
              </a:spcBef>
            </a:pPr>
            <a:endParaRPr lang="en-US" dirty="0" smtClean="0"/>
          </a:p>
          <a:p>
            <a:pPr>
              <a:spcBef>
                <a:spcPct val="50000"/>
              </a:spcBef>
            </a:pPr>
            <a:r>
              <a:rPr lang="en-US" dirty="0" smtClean="0"/>
              <a:t>Vitamins taken in </a:t>
            </a:r>
            <a:r>
              <a:rPr lang="en-US" dirty="0" err="1" smtClean="0"/>
              <a:t>Isotonix</a:t>
            </a:r>
            <a:r>
              <a:rPr lang="en-US" baseline="30000" dirty="0" smtClean="0"/>
              <a:t>® </a:t>
            </a:r>
            <a:r>
              <a:rPr lang="en-US" dirty="0" smtClean="0"/>
              <a:t>form do not have this shortcoming.  </a:t>
            </a:r>
            <a:r>
              <a:rPr lang="en-US" dirty="0" err="1" smtClean="0"/>
              <a:t>Isotonix</a:t>
            </a:r>
            <a:r>
              <a:rPr lang="en-US" baseline="30000" dirty="0" smtClean="0"/>
              <a:t>®</a:t>
            </a:r>
            <a:r>
              <a:rPr lang="en-US" dirty="0" smtClean="0"/>
              <a:t>  delivers nutrient-dense solutions which move from the stomach into the intestine in a fast, controlled way.  And they’re buffered to resist nutrient degradation and to be gentle on your system.</a:t>
            </a:r>
            <a:r>
              <a:rPr lang="en-US" sz="1100" dirty="0" smtClean="0"/>
              <a:t>  </a:t>
            </a:r>
          </a:p>
          <a:p>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22</a:t>
            </a:fld>
            <a:endParaRPr lang="en-US" dirty="0"/>
          </a:p>
        </p:txBody>
      </p:sp>
    </p:spTree>
    <p:extLst>
      <p:ext uri="{BB962C8B-B14F-4D97-AF65-F5344CB8AC3E}">
        <p14:creationId xmlns:p14="http://schemas.microsoft.com/office/powerpoint/2010/main" val="4211997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those that may need further convincing, we see here an x-ray</a:t>
            </a:r>
            <a:r>
              <a:rPr lang="en-US" baseline="0" dirty="0" smtClean="0"/>
              <a:t> of pills taken that did not dissolve. They did not get absorbed into the bloodstream and get to release their actives.</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23</a:t>
            </a:fld>
            <a:endParaRPr lang="en-US" dirty="0"/>
          </a:p>
        </p:txBody>
      </p:sp>
    </p:spTree>
    <p:extLst>
      <p:ext uri="{BB962C8B-B14F-4D97-AF65-F5344CB8AC3E}">
        <p14:creationId xmlns:p14="http://schemas.microsoft.com/office/powerpoint/2010/main" val="2356434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dirty="0" smtClean="0">
                <a:ln>
                  <a:noFill/>
                </a:ln>
                <a:solidFill>
                  <a:schemeClr val="tx1"/>
                </a:solidFill>
                <a:effectLst/>
              </a:rPr>
              <a:t>Market Australia offers powerful nutritional solutions!</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25</a:t>
            </a:fld>
            <a:endParaRPr lang="en-US" dirty="0"/>
          </a:p>
        </p:txBody>
      </p:sp>
    </p:spTree>
    <p:extLst>
      <p:ext uri="{BB962C8B-B14F-4D97-AF65-F5344CB8AC3E}">
        <p14:creationId xmlns:p14="http://schemas.microsoft.com/office/powerpoint/2010/main" val="2124489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This brings us to </a:t>
            </a:r>
            <a:r>
              <a:rPr lang="en-US" dirty="0" err="1" smtClean="0"/>
              <a:t>Isotonix</a:t>
            </a:r>
            <a:r>
              <a:rPr lang="en-US" dirty="0" smtClean="0"/>
              <a:t> Advantage #1.  </a:t>
            </a:r>
            <a:r>
              <a:rPr lang="en-US" dirty="0" err="1" smtClean="0"/>
              <a:t>Isotonix</a:t>
            </a:r>
            <a:r>
              <a:rPr lang="en-US" dirty="0" smtClean="0"/>
              <a:t> products move out of the stomach at an optimal rate to maximize absorption.</a:t>
            </a:r>
          </a:p>
          <a:p>
            <a:pPr eaLnBrk="1" hangingPunct="1"/>
            <a:endParaRPr lang="en-US" dirty="0" smtClean="0"/>
          </a:p>
          <a:p>
            <a:pPr eaLnBrk="1" hangingPunct="1"/>
            <a:r>
              <a:rPr lang="en-US" dirty="0" smtClean="0"/>
              <a:t>It’s fast, but controlled; allowing your body’s transport mechanism to efficiently shuttle vitamins into the blood stream.</a:t>
            </a:r>
          </a:p>
          <a:p>
            <a:pPr eaLnBrk="1" hangingPunct="1"/>
            <a:endParaRPr lang="en-US" dirty="0" smtClean="0"/>
          </a:p>
          <a:p>
            <a:pPr eaLnBrk="1" hangingPunct="1"/>
            <a:r>
              <a:rPr lang="en-US" dirty="0" smtClean="0"/>
              <a:t>So let’s look at how </a:t>
            </a:r>
            <a:r>
              <a:rPr lang="en-US" dirty="0" err="1" smtClean="0"/>
              <a:t>Isotonix</a:t>
            </a:r>
            <a:r>
              <a:rPr lang="en-US" dirty="0" smtClean="0"/>
              <a:t> does this.</a:t>
            </a:r>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26</a:t>
            </a:fld>
            <a:endParaRPr lang="en-US" dirty="0"/>
          </a:p>
        </p:txBody>
      </p:sp>
    </p:spTree>
    <p:extLst>
      <p:ext uri="{BB962C8B-B14F-4D97-AF65-F5344CB8AC3E}">
        <p14:creationId xmlns:p14="http://schemas.microsoft.com/office/powerpoint/2010/main" val="2668175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of the base ingredients that make up </a:t>
            </a:r>
            <a:r>
              <a:rPr lang="en-US" dirty="0" err="1" smtClean="0"/>
              <a:t>Isotonix</a:t>
            </a:r>
            <a:r>
              <a:rPr lang="en-US" baseline="0" dirty="0" smtClean="0"/>
              <a:t> products. They are key to making our products isotonic. Each ingredient has multiple functions and there are certain concentrations that each ingredient needs to have to make it an isotonic product. </a:t>
            </a:r>
          </a:p>
          <a:p>
            <a:endParaRPr lang="en-US" baseline="0" dirty="0" smtClean="0"/>
          </a:p>
          <a:p>
            <a:r>
              <a:rPr lang="en-US" baseline="0" dirty="0" smtClean="0"/>
              <a:t>This is a key reason why our </a:t>
            </a:r>
            <a:r>
              <a:rPr lang="en-US" baseline="0" dirty="0" err="1" smtClean="0"/>
              <a:t>Isotonix</a:t>
            </a:r>
            <a:r>
              <a:rPr lang="en-US" baseline="0" dirty="0" smtClean="0"/>
              <a:t> products are superior because our advanced  formulas that can not be duplicated. </a:t>
            </a:r>
            <a:endParaRPr lang="en-US" dirty="0" smtClean="0"/>
          </a:p>
          <a:p>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27</a:t>
            </a:fld>
            <a:endParaRPr lang="en-US" dirty="0"/>
          </a:p>
        </p:txBody>
      </p:sp>
    </p:spTree>
    <p:extLst>
      <p:ext uri="{BB962C8B-B14F-4D97-AF65-F5344CB8AC3E}">
        <p14:creationId xmlns:p14="http://schemas.microsoft.com/office/powerpoint/2010/main" val="4028037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recap of the </a:t>
            </a:r>
            <a:r>
              <a:rPr lang="en-US" dirty="0" err="1" smtClean="0"/>
              <a:t>Isotonix</a:t>
            </a:r>
            <a:r>
              <a:rPr lang="en-US" dirty="0" smtClean="0"/>
              <a:t> advantages;</a:t>
            </a:r>
          </a:p>
          <a:p>
            <a:endParaRPr lang="en-US" dirty="0" smtClean="0"/>
          </a:p>
          <a:p>
            <a:pPr marL="232943" indent="-232943">
              <a:buFont typeface="+mj-lt"/>
              <a:buAutoNum type="arabicPeriod"/>
              <a:defRPr/>
            </a:pPr>
            <a:r>
              <a:rPr lang="en-US" dirty="0" err="1" smtClean="0"/>
              <a:t>Isotonix</a:t>
            </a:r>
            <a:r>
              <a:rPr lang="en-US" dirty="0" smtClean="0"/>
              <a:t> products clear the stomach at an optimal rate to </a:t>
            </a:r>
            <a:r>
              <a:rPr lang="en-US" dirty="0" err="1" smtClean="0"/>
              <a:t>maximise</a:t>
            </a:r>
            <a:r>
              <a:rPr lang="en-US" dirty="0" smtClean="0"/>
              <a:t> absorption.  </a:t>
            </a:r>
          </a:p>
          <a:p>
            <a:pPr marL="232943" indent="-232943">
              <a:buFont typeface="+mj-lt"/>
              <a:buAutoNum type="arabicPeriod"/>
              <a:defRPr/>
            </a:pPr>
            <a:r>
              <a:rPr lang="en-US" dirty="0" smtClean="0"/>
              <a:t>It’s fast, but controlled; allowing your body’s transport mechanisms to efficiently shuttle vitamins into the blood stream.</a:t>
            </a:r>
          </a:p>
          <a:p>
            <a:pPr marL="232943" indent="-232943">
              <a:buFont typeface="+mj-lt"/>
              <a:buAutoNum type="arabicPeriod"/>
              <a:defRPr/>
            </a:pPr>
            <a:r>
              <a:rPr lang="en-US" dirty="0" err="1" smtClean="0"/>
              <a:t>Isotonix</a:t>
            </a:r>
            <a:r>
              <a:rPr lang="en-US" dirty="0" smtClean="0"/>
              <a:t> products are buffered to protect nutrients from hydrochloric acid degradation in the stomach.</a:t>
            </a:r>
          </a:p>
          <a:p>
            <a:pPr marL="232943" indent="-232943">
              <a:buFont typeface="+mj-lt"/>
              <a:buAutoNum type="arabicPeriod"/>
              <a:defRPr/>
            </a:pPr>
            <a:r>
              <a:rPr lang="en-US" dirty="0" smtClean="0"/>
              <a:t>The base ingredients in </a:t>
            </a:r>
            <a:r>
              <a:rPr lang="en-US" dirty="0" err="1" smtClean="0"/>
              <a:t>Isotonix</a:t>
            </a:r>
            <a:r>
              <a:rPr lang="en-US" dirty="0" smtClean="0"/>
              <a:t> deliver the same concentration of particles as found in your body fluids.  This improves absorption of actives.</a:t>
            </a:r>
          </a:p>
          <a:p>
            <a:pPr marL="232943" indent="-232943">
              <a:buFont typeface="+mj-lt"/>
              <a:buAutoNum type="arabicPeriod"/>
              <a:defRPr/>
            </a:pPr>
            <a:r>
              <a:rPr lang="en-US" dirty="0" err="1" smtClean="0"/>
              <a:t>Isotonix</a:t>
            </a:r>
            <a:r>
              <a:rPr lang="en-US" dirty="0" smtClean="0"/>
              <a:t> solutions are gentle on your system because they simulate body fluid.</a:t>
            </a:r>
          </a:p>
          <a:p>
            <a:pPr marL="232943" indent="-232943">
              <a:buFont typeface="+mj-lt"/>
              <a:buAutoNum type="arabicPeriod"/>
              <a:defRPr/>
            </a:pPr>
            <a:r>
              <a:rPr lang="en-US" dirty="0" smtClean="0"/>
              <a:t>People with stomach challenges or trouble swallowing pills benefit from </a:t>
            </a:r>
            <a:r>
              <a:rPr lang="en-US" dirty="0" err="1" smtClean="0"/>
              <a:t>Isotonix</a:t>
            </a:r>
            <a:r>
              <a:rPr lang="en-US" dirty="0" smtClean="0"/>
              <a:t> delivery.</a:t>
            </a:r>
          </a:p>
          <a:p>
            <a:endParaRPr lang="en-US" dirty="0" smtClean="0"/>
          </a:p>
          <a:p>
            <a:endParaRPr lang="en-US"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34</a:t>
            </a:fld>
            <a:endParaRPr lang="en-US" dirty="0"/>
          </a:p>
        </p:txBody>
      </p:sp>
    </p:spTree>
    <p:extLst>
      <p:ext uri="{BB962C8B-B14F-4D97-AF65-F5344CB8AC3E}">
        <p14:creationId xmlns:p14="http://schemas.microsoft.com/office/powerpoint/2010/main" val="1943088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a:ea typeface="+mn-ea"/>
                <a:cs typeface="+mn-cs"/>
              </a:rPr>
              <a:t>There’s nothing more important than taking care of yourself on a daily basis. With the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Daily Essentials Kit, you can be sure that you’re giving your body the essential vitamins, minerals and nutrients it needs thanks to four essential supplements –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OPC-3,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Multivitamin,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Advanced B-Complex and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Calcium Plus – to promote long-term health and optimal nutrition. </a:t>
            </a:r>
          </a:p>
          <a:p>
            <a:r>
              <a:rPr lang="en-US" sz="1200" kern="1200" dirty="0" smtClean="0">
                <a:solidFill>
                  <a:schemeClr val="tx1"/>
                </a:solidFill>
                <a:effectLst/>
                <a:latin typeface="Arial"/>
                <a:ea typeface="+mn-ea"/>
                <a:cs typeface="+mn-cs"/>
              </a:rPr>
              <a:t> </a:t>
            </a:r>
          </a:p>
          <a:p>
            <a:r>
              <a:rPr lang="en-US" sz="1200" kern="1200" dirty="0" smtClean="0">
                <a:solidFill>
                  <a:schemeClr val="tx1"/>
                </a:solidFill>
                <a:effectLst/>
                <a:latin typeface="Arial"/>
                <a:ea typeface="+mn-ea"/>
                <a:cs typeface="+mn-cs"/>
              </a:rPr>
              <a:t>Plus, by purchasing the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Daily Essentials Kit instead of buying these products individually, you save 37%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special offer should be shared by you going on auto-ship and include free shipping to ensure a great foundation and low price.  Remember, manually, you can offer an additional 5 to 10 percent discount for </a:t>
            </a:r>
            <a:r>
              <a:rPr lang="en-US" baseline="0" dirty="0" err="1" smtClean="0"/>
              <a:t>autoships</a:t>
            </a:r>
            <a:r>
              <a:rPr lang="en-US" baseline="0" dirty="0" smtClean="0"/>
              <a:t> from your back office. This is something to remember for leverage because a customer on </a:t>
            </a:r>
            <a:r>
              <a:rPr lang="en-US" baseline="0" dirty="0" err="1" smtClean="0"/>
              <a:t>autoship</a:t>
            </a:r>
            <a:r>
              <a:rPr lang="en-US" baseline="0" dirty="0" smtClean="0"/>
              <a:t> is a guaranteed sale.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Arial"/>
                <a:ea typeface="+mn-ea"/>
                <a:cs typeface="+mn-cs"/>
              </a:rPr>
              <a:t>Primary Benefits of </a:t>
            </a:r>
            <a:r>
              <a:rPr lang="en-US" sz="1200" b="1" kern="1200" dirty="0" err="1" smtClean="0">
                <a:solidFill>
                  <a:schemeClr val="tx1"/>
                </a:solidFill>
                <a:effectLst/>
                <a:latin typeface="Arial"/>
                <a:ea typeface="+mn-ea"/>
                <a:cs typeface="+mn-cs"/>
              </a:rPr>
              <a:t>Isotonix</a:t>
            </a:r>
            <a:r>
              <a:rPr lang="en-US" sz="1200" b="1" kern="1200" baseline="30000" dirty="0" smtClean="0">
                <a:solidFill>
                  <a:schemeClr val="tx1"/>
                </a:solidFill>
                <a:effectLst/>
                <a:latin typeface="Arial"/>
                <a:ea typeface="+mn-ea"/>
                <a:cs typeface="+mn-cs"/>
              </a:rPr>
              <a:t>®</a:t>
            </a:r>
            <a:r>
              <a:rPr lang="en-US" sz="1200" b="1" kern="1200" dirty="0" smtClean="0">
                <a:solidFill>
                  <a:schemeClr val="tx1"/>
                </a:solidFill>
                <a:effectLst/>
                <a:latin typeface="Arial"/>
                <a:ea typeface="+mn-ea"/>
                <a:cs typeface="+mn-cs"/>
              </a:rPr>
              <a:t> Daily Essentials Kit:  </a:t>
            </a:r>
            <a:endParaRPr lang="en-US" sz="12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Receive essential vitamin and mineral supplementation </a:t>
            </a:r>
          </a:p>
          <a:p>
            <a:pPr lvl="0"/>
            <a:r>
              <a:rPr lang="en-US" sz="1200" kern="1200" dirty="0" smtClean="0">
                <a:solidFill>
                  <a:schemeClr val="tx1"/>
                </a:solidFill>
                <a:effectLst/>
                <a:latin typeface="Arial"/>
                <a:ea typeface="+mn-ea"/>
                <a:cs typeface="+mn-cs"/>
              </a:rPr>
              <a:t>Helps maintain cardiovascular health</a:t>
            </a:r>
          </a:p>
          <a:p>
            <a:pPr lvl="0"/>
            <a:r>
              <a:rPr lang="en-US" sz="1200" kern="1200" dirty="0" smtClean="0">
                <a:solidFill>
                  <a:schemeClr val="tx1"/>
                </a:solidFill>
                <a:effectLst/>
                <a:latin typeface="Arial"/>
                <a:ea typeface="+mn-ea"/>
                <a:cs typeface="+mn-cs"/>
              </a:rPr>
              <a:t>Increases energy, decreases stress and improves mood</a:t>
            </a:r>
          </a:p>
          <a:p>
            <a:pPr lvl="0"/>
            <a:r>
              <a:rPr lang="en-US" sz="1200" kern="1200" dirty="0" smtClean="0">
                <a:solidFill>
                  <a:schemeClr val="tx1"/>
                </a:solidFill>
                <a:effectLst/>
                <a:latin typeface="Arial"/>
                <a:ea typeface="+mn-ea"/>
                <a:cs typeface="+mn-cs"/>
              </a:rPr>
              <a:t>Promotes normal cognitive performance</a:t>
            </a:r>
          </a:p>
          <a:p>
            <a:pPr lvl="0"/>
            <a:r>
              <a:rPr lang="en-US" sz="1200" kern="1200" dirty="0" smtClean="0">
                <a:solidFill>
                  <a:schemeClr val="tx1"/>
                </a:solidFill>
                <a:effectLst/>
                <a:latin typeface="Arial"/>
                <a:ea typeface="+mn-ea"/>
                <a:cs typeface="+mn-cs"/>
              </a:rPr>
              <a:t>Helps maintain immunity &amp; antioxidant protection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35</a:t>
            </a:fld>
            <a:endParaRPr lang="en-US" dirty="0"/>
          </a:p>
        </p:txBody>
      </p:sp>
    </p:spTree>
    <p:extLst>
      <p:ext uri="{BB962C8B-B14F-4D97-AF65-F5344CB8AC3E}">
        <p14:creationId xmlns:p14="http://schemas.microsoft.com/office/powerpoint/2010/main" val="44338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only 24 hours in each day and we are a 24/7 society. We increasingly</a:t>
            </a:r>
            <a:r>
              <a:rPr lang="en-US" baseline="0" dirty="0" smtClean="0"/>
              <a:t> trying to shove more into our days – more work, more driving, more computer – technology has made us accessible 24/7 leaving us less time for exercise, less time for family, less time for cooking healthy meals, less time for sleep. The 8 hour work day doesn’t exist for many people these days. </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3</a:t>
            </a:fld>
            <a:endParaRPr lang="en-US" dirty="0"/>
          </a:p>
        </p:txBody>
      </p:sp>
    </p:spTree>
    <p:extLst>
      <p:ext uri="{BB962C8B-B14F-4D97-AF65-F5344CB8AC3E}">
        <p14:creationId xmlns:p14="http://schemas.microsoft.com/office/powerpoint/2010/main" val="3221121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Caring for your general health starts with </a:t>
            </a:r>
            <a:r>
              <a:rPr lang="en-US" sz="1200" b="1" kern="1200" dirty="0" err="1" smtClean="0">
                <a:solidFill>
                  <a:schemeClr val="tx1"/>
                </a:solidFill>
                <a:effectLst/>
                <a:latin typeface="Arial"/>
                <a:ea typeface="+mn-ea"/>
                <a:cs typeface="+mn-cs"/>
              </a:rPr>
              <a:t>Isotonix</a:t>
            </a:r>
            <a:r>
              <a:rPr lang="en-US" sz="1200" b="1" kern="1200" dirty="0" smtClean="0">
                <a:solidFill>
                  <a:schemeClr val="tx1"/>
                </a:solidFill>
                <a:effectLst/>
                <a:latin typeface="Arial"/>
                <a:ea typeface="+mn-ea"/>
                <a:cs typeface="+mn-cs"/>
              </a:rPr>
              <a:t> OPC-3</a:t>
            </a:r>
            <a:r>
              <a:rPr lang="en-US" sz="1200" kern="1200" dirty="0" smtClean="0">
                <a:solidFill>
                  <a:schemeClr val="tx1"/>
                </a:solidFill>
                <a:effectLst/>
                <a:latin typeface="Arial"/>
                <a:ea typeface="+mn-ea"/>
                <a:cs typeface="+mn-cs"/>
              </a:rPr>
              <a:t>, a powerful antioxidant that provides a variety of health benefits associated with general health and well-being. From helping maintain immune functions, for symptomatic relief of allergies, or for temporary relief of the pain and inflammation of arthritis and rheumatism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OPC-3 helps the body function at its peak by combating free radicals throughout your body.</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36</a:t>
            </a:fld>
            <a:endParaRPr lang="en-US" dirty="0"/>
          </a:p>
        </p:txBody>
      </p:sp>
    </p:spTree>
    <p:extLst>
      <p:ext uri="{BB962C8B-B14F-4D97-AF65-F5344CB8AC3E}">
        <p14:creationId xmlns:p14="http://schemas.microsoft.com/office/powerpoint/2010/main" val="374935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Caring for your general health starts with </a:t>
            </a:r>
            <a:r>
              <a:rPr lang="en-US" sz="1200" b="1" kern="1200" dirty="0" err="1" smtClean="0">
                <a:solidFill>
                  <a:schemeClr val="tx1"/>
                </a:solidFill>
                <a:effectLst/>
                <a:latin typeface="Arial"/>
                <a:ea typeface="+mn-ea"/>
                <a:cs typeface="+mn-cs"/>
              </a:rPr>
              <a:t>Isotonix</a:t>
            </a:r>
            <a:r>
              <a:rPr lang="en-US" sz="1200" b="1" kern="1200" dirty="0" smtClean="0">
                <a:solidFill>
                  <a:schemeClr val="tx1"/>
                </a:solidFill>
                <a:effectLst/>
                <a:latin typeface="Arial"/>
                <a:ea typeface="+mn-ea"/>
                <a:cs typeface="+mn-cs"/>
              </a:rPr>
              <a:t> OPC-3</a:t>
            </a:r>
            <a:r>
              <a:rPr lang="en-US" sz="1200" kern="1200" dirty="0" smtClean="0">
                <a:solidFill>
                  <a:schemeClr val="tx1"/>
                </a:solidFill>
                <a:effectLst/>
                <a:latin typeface="Arial"/>
                <a:ea typeface="+mn-ea"/>
                <a:cs typeface="+mn-cs"/>
              </a:rPr>
              <a:t>, a powerful antioxidant that provides a variety of health benefits associated with general health and well-being. From helping maintain immune functions, for symptomatic relief of allergies, or for temporary relief of the pain and inflammation of arthritis and rheumatism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OPC-3 helps the body function at its peak by combating free radicals throughout your body.</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37</a:t>
            </a:fld>
            <a:endParaRPr lang="en-US" dirty="0"/>
          </a:p>
        </p:txBody>
      </p:sp>
    </p:spTree>
    <p:extLst>
      <p:ext uri="{BB962C8B-B14F-4D97-AF65-F5344CB8AC3E}">
        <p14:creationId xmlns:p14="http://schemas.microsoft.com/office/powerpoint/2010/main" val="374935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Arial"/>
                <a:ea typeface="+mn-ea"/>
                <a:cs typeface="+mn-cs"/>
              </a:rPr>
              <a:t>What sets </a:t>
            </a:r>
            <a:r>
              <a:rPr lang="en-US" sz="1200" b="1" kern="1200" dirty="0" err="1" smtClean="0">
                <a:solidFill>
                  <a:schemeClr val="tx1"/>
                </a:solidFill>
                <a:effectLst/>
                <a:latin typeface="Arial"/>
                <a:ea typeface="+mn-ea"/>
                <a:cs typeface="+mn-cs"/>
              </a:rPr>
              <a:t>Isotonix</a:t>
            </a:r>
            <a:r>
              <a:rPr lang="en-US" sz="1200" b="1" kern="1200" dirty="0" smtClean="0">
                <a:solidFill>
                  <a:schemeClr val="tx1"/>
                </a:solidFill>
                <a:effectLst/>
                <a:latin typeface="Arial"/>
                <a:ea typeface="+mn-ea"/>
                <a:cs typeface="+mn-cs"/>
              </a:rPr>
              <a:t> OPC-3 apart from other bioflavonoid products?</a:t>
            </a:r>
            <a:br>
              <a:rPr lang="en-US" sz="1200" b="1" kern="1200" dirty="0" smtClean="0">
                <a:solidFill>
                  <a:schemeClr val="tx1"/>
                </a:solidFill>
                <a:effectLst/>
                <a:latin typeface="Arial"/>
                <a:ea typeface="+mn-ea"/>
                <a:cs typeface="+mn-cs"/>
              </a:rPr>
            </a:b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OPC-3 offers scientifically-supported oligomeric </a:t>
            </a:r>
            <a:r>
              <a:rPr lang="en-US" sz="1200" kern="1200" dirty="0" err="1" smtClean="0">
                <a:solidFill>
                  <a:schemeClr val="tx1"/>
                </a:solidFill>
                <a:effectLst/>
                <a:latin typeface="Arial"/>
                <a:ea typeface="+mn-ea"/>
                <a:cs typeface="+mn-cs"/>
              </a:rPr>
              <a:t>proanthocyanidins</a:t>
            </a:r>
            <a:r>
              <a:rPr lang="en-US" sz="1200" kern="1200" dirty="0" smtClean="0">
                <a:solidFill>
                  <a:schemeClr val="tx1"/>
                </a:solidFill>
                <a:effectLst/>
                <a:latin typeface="Arial"/>
                <a:ea typeface="+mn-ea"/>
                <a:cs typeface="+mn-cs"/>
              </a:rPr>
              <a:t>, or OPCs, found to be the most powerful antioxidants for human health. In addition to being powerful antioxidants, these individual OPCs have been shown to provide a myriad of specific health benefits. This science-driven selection of OPCs is unique to OPC-3, as is the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delivery system, which enables rapid and highly efficient absorption of the OPCs. The potent nutrients, in combination with the highly effective delivery system, makes OPC-3 the most powerful free radical scavenging product available.</a:t>
            </a:r>
          </a:p>
          <a:p>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38</a:t>
            </a:fld>
            <a:endParaRPr lang="en-US" dirty="0"/>
          </a:p>
        </p:txBody>
      </p:sp>
    </p:spTree>
    <p:extLst>
      <p:ext uri="{BB962C8B-B14F-4D97-AF65-F5344CB8AC3E}">
        <p14:creationId xmlns:p14="http://schemas.microsoft.com/office/powerpoint/2010/main" val="1673449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Next, </a:t>
            </a:r>
            <a:r>
              <a:rPr lang="en-US" sz="1200" b="1" kern="1200" dirty="0" err="1" smtClean="0">
                <a:solidFill>
                  <a:schemeClr val="tx1"/>
                </a:solidFill>
                <a:effectLst/>
                <a:latin typeface="Arial"/>
                <a:ea typeface="+mn-ea"/>
                <a:cs typeface="+mn-cs"/>
              </a:rPr>
              <a:t>Isotonix</a:t>
            </a:r>
            <a:r>
              <a:rPr lang="en-US" sz="1200" b="1" kern="1200" baseline="30000" dirty="0" smtClean="0">
                <a:solidFill>
                  <a:schemeClr val="tx1"/>
                </a:solidFill>
                <a:effectLst/>
                <a:latin typeface="Arial"/>
                <a:ea typeface="+mn-ea"/>
                <a:cs typeface="+mn-cs"/>
              </a:rPr>
              <a:t>®</a:t>
            </a:r>
            <a:r>
              <a:rPr lang="en-US" sz="1200" b="1" kern="1200" dirty="0" smtClean="0">
                <a:solidFill>
                  <a:schemeClr val="tx1"/>
                </a:solidFill>
                <a:effectLst/>
                <a:latin typeface="Arial"/>
                <a:ea typeface="+mn-ea"/>
                <a:cs typeface="+mn-cs"/>
              </a:rPr>
              <a:t> Multivitamin</a:t>
            </a:r>
            <a:r>
              <a:rPr lang="en-US" sz="1200" kern="1200" dirty="0" smtClean="0">
                <a:solidFill>
                  <a:schemeClr val="tx1"/>
                </a:solidFill>
                <a:effectLst/>
                <a:latin typeface="Arial"/>
                <a:ea typeface="+mn-ea"/>
                <a:cs typeface="+mn-cs"/>
              </a:rPr>
              <a:t> contains 100 percent or more of most of the recommended dietary intakes (RDI) of vitamins and minerals to complement your diet. With today’s fast-paced lifestyles, it is important to ensure the body is getting the fuel it needs. </a:t>
            </a:r>
            <a:r>
              <a:rPr lang="en-US" sz="1200" kern="1200" dirty="0" err="1" smtClean="0">
                <a:solidFill>
                  <a:schemeClr val="tx1"/>
                </a:solidFill>
                <a:effectLst/>
                <a:latin typeface="Arial"/>
                <a:ea typeface="+mn-ea"/>
                <a:cs typeface="+mn-cs"/>
              </a:rPr>
              <a:t>Isotonix</a:t>
            </a:r>
            <a:r>
              <a:rPr lang="en-US" sz="1200" kern="1200" baseline="30000" dirty="0" smtClean="0">
                <a:solidFill>
                  <a:schemeClr val="tx1"/>
                </a:solidFill>
                <a:effectLst/>
                <a:latin typeface="Arial"/>
                <a:ea typeface="+mn-ea"/>
                <a:cs typeface="+mn-cs"/>
              </a:rPr>
              <a:t>®</a:t>
            </a:r>
            <a:r>
              <a:rPr lang="en-US" sz="1200" kern="1200" dirty="0" smtClean="0">
                <a:solidFill>
                  <a:schemeClr val="tx1"/>
                </a:solidFill>
                <a:effectLst/>
                <a:latin typeface="Arial"/>
                <a:ea typeface="+mn-ea"/>
                <a:cs typeface="+mn-cs"/>
              </a:rPr>
              <a:t> Multivitamin supplements dietary deficiencies and helps maintain normal metabolic functioning.</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39</a:t>
            </a:fld>
            <a:endParaRPr lang="en-US" dirty="0"/>
          </a:p>
        </p:txBody>
      </p:sp>
    </p:spTree>
    <p:extLst>
      <p:ext uri="{BB962C8B-B14F-4D97-AF65-F5344CB8AC3E}">
        <p14:creationId xmlns:p14="http://schemas.microsoft.com/office/powerpoint/2010/main" val="1673449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To provide the increased energy you need to function throughout the day, this kit includes </a:t>
            </a:r>
            <a:r>
              <a:rPr lang="en-US" sz="1200" b="1" kern="1200" dirty="0" err="1" smtClean="0">
                <a:solidFill>
                  <a:schemeClr val="tx1"/>
                </a:solidFill>
                <a:effectLst/>
                <a:latin typeface="Arial"/>
                <a:ea typeface="+mn-ea"/>
                <a:cs typeface="+mn-cs"/>
              </a:rPr>
              <a:t>Isotonix</a:t>
            </a:r>
            <a:r>
              <a:rPr lang="en-US" sz="1200" b="1" kern="1200" dirty="0" smtClean="0">
                <a:solidFill>
                  <a:schemeClr val="tx1"/>
                </a:solidFill>
                <a:effectLst/>
                <a:latin typeface="Arial"/>
                <a:ea typeface="+mn-ea"/>
                <a:cs typeface="+mn-cs"/>
              </a:rPr>
              <a:t> Advanced B-Complex</a:t>
            </a:r>
            <a:r>
              <a:rPr lang="en-US" sz="1200" kern="1200" dirty="0" smtClean="0">
                <a:solidFill>
                  <a:schemeClr val="tx1"/>
                </a:solidFill>
                <a:effectLst/>
                <a:latin typeface="Arial"/>
                <a:ea typeface="+mn-ea"/>
                <a:cs typeface="+mn-cs"/>
              </a:rPr>
              <a:t>, which delivers a combination of the eight essential B-vitamins that play a critical role in metabolism at the cellular level. B-vitamins are important for hundreds of biochemical reactions in the body. B vitamin deficiency can lead to fatigue and lethargy, which is why B-complex supplements are excellent energy boosters and anti-stress formulas. Because many vegetarian diets are lacking in the essential B-vitamins,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B-Complex meets the need for B-vitamins for vegetarians.</a:t>
            </a:r>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41</a:t>
            </a:fld>
            <a:endParaRPr lang="en-US" dirty="0"/>
          </a:p>
        </p:txBody>
      </p:sp>
    </p:spTree>
    <p:extLst>
      <p:ext uri="{BB962C8B-B14F-4D97-AF65-F5344CB8AC3E}">
        <p14:creationId xmlns:p14="http://schemas.microsoft.com/office/powerpoint/2010/main" val="1673449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Finally, everyone needs calcium. Practically no one ingests enough calcium in their daily diet. Besides being helpful in supporting and maintaining bone integrity, calcium serves a dynamic role as a mineral. It's very important in supporting the activity of many bodily enzymes and maintaining proper fluid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Arial"/>
                <a:ea typeface="+mn-ea"/>
                <a:cs typeface="+mn-cs"/>
              </a:rPr>
              <a:t>Isotonix</a:t>
            </a:r>
            <a:r>
              <a:rPr lang="en-US" sz="1200" b="1" kern="1200" dirty="0" smtClean="0">
                <a:solidFill>
                  <a:schemeClr val="tx1"/>
                </a:solidFill>
                <a:effectLst/>
                <a:latin typeface="Arial"/>
                <a:ea typeface="+mn-ea"/>
                <a:cs typeface="+mn-cs"/>
              </a:rPr>
              <a:t> Calcium Plus</a:t>
            </a:r>
            <a:r>
              <a:rPr lang="en-US" sz="1200" kern="1200" dirty="0" smtClean="0">
                <a:solidFill>
                  <a:schemeClr val="tx1"/>
                </a:solidFill>
                <a:effectLst/>
                <a:latin typeface="Arial"/>
                <a:ea typeface="+mn-ea"/>
                <a:cs typeface="+mn-cs"/>
              </a:rPr>
              <a:t> delivers a potent package of calcium and complementary nutrients to keep your bones strong. While calcium supplements in tablet form can be difficult for the body to absorb, the unique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delivery system and the inclusion of beneficial vitamins and minerals – including vitamin D – make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Calcium Plus more readily bioavailable and easily absorbed by the body.</a:t>
            </a:r>
          </a:p>
          <a:p>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43</a:t>
            </a:fld>
            <a:endParaRPr lang="en-US" dirty="0"/>
          </a:p>
        </p:txBody>
      </p:sp>
    </p:spTree>
    <p:extLst>
      <p:ext uri="{BB962C8B-B14F-4D97-AF65-F5344CB8AC3E}">
        <p14:creationId xmlns:p14="http://schemas.microsoft.com/office/powerpoint/2010/main" val="1673449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a:ea typeface="+mn-ea"/>
                <a:cs typeface="+mn-cs"/>
              </a:rPr>
              <a:t>Why are </a:t>
            </a:r>
            <a:r>
              <a:rPr lang="en-US" sz="1200" b="1" kern="1200" dirty="0" err="1" smtClean="0">
                <a:solidFill>
                  <a:schemeClr val="tx1"/>
                </a:solidFill>
                <a:effectLst/>
                <a:latin typeface="Arial"/>
                <a:ea typeface="+mn-ea"/>
                <a:cs typeface="+mn-cs"/>
              </a:rPr>
              <a:t>Isotonix</a:t>
            </a:r>
            <a:r>
              <a:rPr lang="en-US" sz="1200" b="1" kern="1200" dirty="0" smtClean="0">
                <a:solidFill>
                  <a:schemeClr val="tx1"/>
                </a:solidFill>
                <a:effectLst/>
                <a:latin typeface="Arial"/>
                <a:ea typeface="+mn-ea"/>
                <a:cs typeface="+mn-cs"/>
              </a:rPr>
              <a:t>® supplements better than standard supplements?</a:t>
            </a:r>
            <a:endParaRPr lang="en-US" sz="1200" kern="1200" dirty="0" smtClean="0">
              <a:solidFill>
                <a:schemeClr val="tx1"/>
              </a:solidFill>
              <a:effectLst/>
              <a:latin typeface="Arial"/>
              <a:ea typeface="+mn-ea"/>
              <a:cs typeface="+mn-cs"/>
            </a:endParaRPr>
          </a:p>
          <a:p>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formulas are more effective than standard supplement formulas because they offer the best way to get the maximum delivery of vitamins and minerals into the bloodstream.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formulas are also the fastest and most effective way to receive vitamins, minerals and nutrients. The stomach has very little work to do because the pH and tonicity are carefully designed to allow the stomach to quickly release all the nutrients into the small intestine. With the </a:t>
            </a:r>
            <a:r>
              <a:rPr lang="en-US" sz="1200" kern="1200" dirty="0" err="1" smtClean="0">
                <a:solidFill>
                  <a:schemeClr val="tx1"/>
                </a:solidFill>
                <a:effectLst/>
                <a:latin typeface="Arial"/>
                <a:ea typeface="+mn-ea"/>
                <a:cs typeface="+mn-cs"/>
              </a:rPr>
              <a:t>Isotonix</a:t>
            </a:r>
            <a:r>
              <a:rPr lang="en-US" sz="1200" kern="1200" dirty="0" smtClean="0">
                <a:solidFill>
                  <a:schemeClr val="tx1"/>
                </a:solidFill>
                <a:effectLst/>
                <a:latin typeface="Arial"/>
                <a:ea typeface="+mn-ea"/>
                <a:cs typeface="+mn-cs"/>
              </a:rPr>
              <a:t> formulas, this process takes about five minutes, where a standard vitamin tablet can take up to four hours.</a:t>
            </a:r>
          </a:p>
          <a:p>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45</a:t>
            </a:fld>
            <a:endParaRPr lang="en-US" dirty="0"/>
          </a:p>
        </p:txBody>
      </p:sp>
    </p:spTree>
    <p:extLst>
      <p:ext uri="{BB962C8B-B14F-4D97-AF65-F5344CB8AC3E}">
        <p14:creationId xmlns:p14="http://schemas.microsoft.com/office/powerpoint/2010/main" val="1540223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Everything you need from Market</a:t>
            </a:r>
            <a:r>
              <a:rPr lang="en-US" baseline="0" dirty="0" smtClean="0"/>
              <a:t> Australia!</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46</a:t>
            </a:fld>
            <a:endParaRPr lang="en-US" dirty="0"/>
          </a:p>
        </p:txBody>
      </p:sp>
    </p:spTree>
    <p:extLst>
      <p:ext uri="{BB962C8B-B14F-4D97-AF65-F5344CB8AC3E}">
        <p14:creationId xmlns:p14="http://schemas.microsoft.com/office/powerpoint/2010/main" val="2998091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dirty="0" smtClean="0"/>
              <a:t>Why aren’t all MA products made into </a:t>
            </a:r>
            <a:r>
              <a:rPr lang="en-US" sz="1200" dirty="0" err="1" smtClean="0"/>
              <a:t>Isotonix</a:t>
            </a:r>
            <a:r>
              <a:rPr lang="en-US" sz="1200" dirty="0" smtClean="0"/>
              <a:t> form?</a:t>
            </a:r>
          </a:p>
          <a:p>
            <a:pPr marL="171450" indent="-171450" eaLnBrk="1" hangingPunct="1">
              <a:buFont typeface="Arial" pitchFamily="34" charset="0"/>
              <a:buChar char="•"/>
              <a:defRPr/>
            </a:pPr>
            <a:r>
              <a:rPr lang="en-US" dirty="0" smtClean="0"/>
              <a:t>Some ingredients have an odor or taste not easily masked</a:t>
            </a:r>
          </a:p>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dirty="0" smtClean="0"/>
              <a:t>Some ingredients are not water soluble or dispersible</a:t>
            </a:r>
          </a:p>
          <a:p>
            <a:pPr marL="171450" indent="-171450" eaLnBrk="1" hangingPunct="1">
              <a:buFont typeface="Arial" pitchFamily="34" charset="0"/>
              <a:buChar char="•"/>
              <a:defRPr/>
            </a:pPr>
            <a:r>
              <a:rPr lang="en-US" dirty="0" smtClean="0"/>
              <a:t>Some ingredients are oils or oily</a:t>
            </a:r>
          </a:p>
          <a:p>
            <a:pPr marL="171450" indent="-171450" eaLnBrk="1" hangingPunct="1">
              <a:buFont typeface="Arial" pitchFamily="34" charset="0"/>
              <a:buChar char="•"/>
              <a:defRPr/>
            </a:pPr>
            <a:r>
              <a:rPr lang="en-US" dirty="0" smtClean="0"/>
              <a:t>Plant-based ingredients are made into pills so that they go through the normal digestive process; releasing the actives</a:t>
            </a:r>
          </a:p>
          <a:p>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47</a:t>
            </a:fld>
            <a:endParaRPr lang="en-US" dirty="0"/>
          </a:p>
        </p:txBody>
      </p:sp>
    </p:spTree>
    <p:extLst>
      <p:ext uri="{BB962C8B-B14F-4D97-AF65-F5344CB8AC3E}">
        <p14:creationId xmlns:p14="http://schemas.microsoft.com/office/powerpoint/2010/main" val="1022906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Be sure to visit us at AU.SHOP.COM today and follow us on social media!</a:t>
            </a:r>
          </a:p>
          <a:p>
            <a:endParaRPr lang="en-US" altLang="en-US" dirty="0" smtClean="0">
              <a:latin typeface="Arial" panose="020B0604020202020204" pitchFamily="34" charset="0"/>
            </a:endParaRPr>
          </a:p>
          <a:p>
            <a:r>
              <a:rPr lang="en-US" altLang="en-US" b="1" dirty="0" smtClean="0">
                <a:latin typeface="Arial" panose="020B0604020202020204" pitchFamily="34" charset="0"/>
              </a:rPr>
              <a:t>Like us. </a:t>
            </a:r>
            <a:r>
              <a:rPr lang="en-US" altLang="en-US" dirty="0" smtClean="0">
                <a:latin typeface="Arial" panose="020B0604020202020204" pitchFamily="34" charset="0"/>
              </a:rPr>
              <a:t>facebook.com/marketaustralia </a:t>
            </a:r>
          </a:p>
          <a:p>
            <a:r>
              <a:rPr lang="en-US" altLang="en-US" b="1" dirty="0" smtClean="0">
                <a:latin typeface="Arial" panose="020B0604020202020204" pitchFamily="34" charset="0"/>
              </a:rPr>
              <a:t>Find us. </a:t>
            </a:r>
            <a:r>
              <a:rPr lang="en-US" altLang="en-US" dirty="0" smtClean="0">
                <a:latin typeface="Arial" panose="020B0604020202020204" pitchFamily="34" charset="0"/>
              </a:rPr>
              <a:t>instagram.com/marketaustralia </a:t>
            </a:r>
          </a:p>
          <a:p>
            <a:r>
              <a:rPr lang="en-US" altLang="en-US" b="1" dirty="0" smtClean="0">
                <a:latin typeface="Arial" panose="020B0604020202020204" pitchFamily="34" charset="0"/>
              </a:rPr>
              <a:t>Visit us</a:t>
            </a:r>
            <a:r>
              <a:rPr lang="en-US" altLang="en-US" dirty="0" smtClean="0">
                <a:latin typeface="Arial" panose="020B0604020202020204" pitchFamily="34" charset="0"/>
              </a:rPr>
              <a:t>. AU.SHOP.COM and GLOBAL.SHOP.COM</a:t>
            </a:r>
          </a:p>
          <a:p>
            <a:r>
              <a:rPr lang="en-US" altLang="en-US" b="1" dirty="0" smtClean="0">
                <a:latin typeface="Arial" panose="020B0604020202020204" pitchFamily="34" charset="0"/>
              </a:rPr>
              <a:t>Watch us. </a:t>
            </a:r>
            <a:r>
              <a:rPr lang="en-US" altLang="en-US" dirty="0" smtClean="0">
                <a:latin typeface="Arial" panose="020B0604020202020204" pitchFamily="34" charset="0"/>
              </a:rPr>
              <a:t>youtube.com/marketaustraliaTV </a:t>
            </a:r>
          </a:p>
          <a:p>
            <a:r>
              <a:rPr lang="en-US" altLang="en-US" b="1" dirty="0" smtClean="0">
                <a:latin typeface="Arial" panose="020B0604020202020204" pitchFamily="34" charset="0"/>
              </a:rPr>
              <a:t>Meet us. </a:t>
            </a:r>
            <a:r>
              <a:rPr lang="en-US" altLang="en-US" dirty="0" smtClean="0">
                <a:latin typeface="Arial" panose="020B0604020202020204" pitchFamily="34" charset="0"/>
              </a:rPr>
              <a:t>ma.meeton.com</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CE921EF-14BA-437F-9E17-BB232D99F6DC}" type="slidenum">
              <a:rPr lang="en-US" altLang="en-US">
                <a:latin typeface="Arial" panose="020B0604020202020204" pitchFamily="34" charset="0"/>
              </a:rPr>
              <a:pPr/>
              <a:t>51</a:t>
            </a:fld>
            <a:endParaRPr lang="en-US" altLang="en-US" dirty="0">
              <a:latin typeface="Arial" panose="020B0604020202020204" pitchFamily="34" charset="0"/>
            </a:endParaRPr>
          </a:p>
        </p:txBody>
      </p:sp>
    </p:spTree>
    <p:extLst>
      <p:ext uri="{BB962C8B-B14F-4D97-AF65-F5344CB8AC3E}">
        <p14:creationId xmlns:p14="http://schemas.microsoft.com/office/powerpoint/2010/main" val="224693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 in air pollution increases</a:t>
            </a:r>
            <a:r>
              <a:rPr lang="en-US" baseline="0" dirty="0" smtClean="0"/>
              <a:t> exposure to environmental toxins.</a:t>
            </a:r>
          </a:p>
          <a:p>
            <a:r>
              <a:rPr lang="en-US" baseline="0" dirty="0" smtClean="0"/>
              <a:t>Increased toxins in our food, water, etc.</a:t>
            </a:r>
          </a:p>
          <a:p>
            <a:r>
              <a:rPr lang="en-US" baseline="0" dirty="0" smtClean="0"/>
              <a:t>The more drugs (RX) we take, those pass through into our sewage system and often aren’t filtered out from our drinking water. </a:t>
            </a:r>
          </a:p>
          <a:p>
            <a:r>
              <a:rPr lang="en-US" dirty="0" smtClean="0"/>
              <a:t>Increase in air pollution increases</a:t>
            </a:r>
            <a:r>
              <a:rPr lang="en-US" baseline="0" dirty="0" smtClean="0"/>
              <a:t> exposure to environmental toxins.</a:t>
            </a:r>
          </a:p>
          <a:p>
            <a:r>
              <a:rPr lang="en-US" baseline="0" dirty="0" smtClean="0"/>
              <a:t>Increased toxins in our food, water, etc.</a:t>
            </a:r>
          </a:p>
          <a:p>
            <a:r>
              <a:rPr lang="en-US" baseline="0" dirty="0" smtClean="0"/>
              <a:t>The more drugs (RX) we take, those pass through into our sewage system and often aren’t filtered out from our drinking water. </a:t>
            </a:r>
          </a:p>
          <a:p>
            <a:r>
              <a:rPr lang="en-US" baseline="0" dirty="0" smtClean="0"/>
              <a:t>A free radical is a atom or group of atoms that has one unpaired electron. (natural biological process) or from outside sources that would damage the cells. Also, known as oxidative stress. </a:t>
            </a:r>
            <a:endParaRPr lang="en-US" dirty="0" smtClean="0"/>
          </a:p>
          <a:p>
            <a:endParaRPr lang="en-US" dirty="0" smtClean="0"/>
          </a:p>
          <a:p>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4</a:t>
            </a:fld>
            <a:endParaRPr lang="en-US" dirty="0"/>
          </a:p>
        </p:txBody>
      </p:sp>
    </p:spTree>
    <p:extLst>
      <p:ext uri="{BB962C8B-B14F-4D97-AF65-F5344CB8AC3E}">
        <p14:creationId xmlns:p14="http://schemas.microsoft.com/office/powerpoint/2010/main" val="3752526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Be sure to visit us at AU.SHOP.COM today and follow us on social media!</a:t>
            </a:r>
          </a:p>
          <a:p>
            <a:endParaRPr lang="en-US" altLang="en-US" dirty="0" smtClean="0">
              <a:latin typeface="Arial" panose="020B0604020202020204" pitchFamily="34" charset="0"/>
            </a:endParaRPr>
          </a:p>
          <a:p>
            <a:r>
              <a:rPr lang="en-US" altLang="en-US" b="1" dirty="0" smtClean="0">
                <a:latin typeface="Arial" panose="020B0604020202020204" pitchFamily="34" charset="0"/>
              </a:rPr>
              <a:t>Like us. </a:t>
            </a:r>
            <a:r>
              <a:rPr lang="en-US" altLang="en-US" dirty="0" smtClean="0">
                <a:latin typeface="Arial" panose="020B0604020202020204" pitchFamily="34" charset="0"/>
              </a:rPr>
              <a:t>facebook.com/marketaustralia </a:t>
            </a:r>
          </a:p>
          <a:p>
            <a:r>
              <a:rPr lang="en-US" altLang="en-US" b="1" dirty="0" smtClean="0">
                <a:latin typeface="Arial" panose="020B0604020202020204" pitchFamily="34" charset="0"/>
              </a:rPr>
              <a:t>Find us. </a:t>
            </a:r>
            <a:r>
              <a:rPr lang="en-US" altLang="en-US" dirty="0" smtClean="0">
                <a:latin typeface="Arial" panose="020B0604020202020204" pitchFamily="34" charset="0"/>
              </a:rPr>
              <a:t>instagram.com/marketaustralia </a:t>
            </a:r>
          </a:p>
          <a:p>
            <a:r>
              <a:rPr lang="en-US" altLang="en-US" b="1" dirty="0" smtClean="0">
                <a:latin typeface="Arial" panose="020B0604020202020204" pitchFamily="34" charset="0"/>
              </a:rPr>
              <a:t>Visit us</a:t>
            </a:r>
            <a:r>
              <a:rPr lang="en-US" altLang="en-US" dirty="0" smtClean="0">
                <a:latin typeface="Arial" panose="020B0604020202020204" pitchFamily="34" charset="0"/>
              </a:rPr>
              <a:t>. AU.SHOP.COM and GLOBAL.SHOP.COM</a:t>
            </a:r>
          </a:p>
          <a:p>
            <a:r>
              <a:rPr lang="en-US" altLang="en-US" b="1" dirty="0" smtClean="0">
                <a:latin typeface="Arial" panose="020B0604020202020204" pitchFamily="34" charset="0"/>
              </a:rPr>
              <a:t>Watch us. </a:t>
            </a:r>
            <a:r>
              <a:rPr lang="en-US" altLang="en-US" dirty="0" smtClean="0">
                <a:latin typeface="Arial" panose="020B0604020202020204" pitchFamily="34" charset="0"/>
              </a:rPr>
              <a:t>youtube.com/marketaustraliaTV </a:t>
            </a:r>
          </a:p>
          <a:p>
            <a:r>
              <a:rPr lang="en-US" altLang="en-US" b="1" dirty="0" smtClean="0">
                <a:latin typeface="Arial" panose="020B0604020202020204" pitchFamily="34" charset="0"/>
              </a:rPr>
              <a:t>Meet us. </a:t>
            </a:r>
            <a:r>
              <a:rPr lang="en-US" altLang="en-US" dirty="0" smtClean="0">
                <a:latin typeface="Arial" panose="020B0604020202020204" pitchFamily="34" charset="0"/>
              </a:rPr>
              <a:t>ma.meeton.com</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CE921EF-14BA-437F-9E17-BB232D99F6DC}" type="slidenum">
              <a:rPr lang="en-US" altLang="en-US">
                <a:latin typeface="Arial" panose="020B0604020202020204" pitchFamily="34" charset="0"/>
              </a:rPr>
              <a:pPr/>
              <a:t>52</a:t>
            </a:fld>
            <a:endParaRPr lang="en-US" altLang="en-US" dirty="0">
              <a:latin typeface="Arial" panose="020B0604020202020204" pitchFamily="34" charset="0"/>
            </a:endParaRPr>
          </a:p>
        </p:txBody>
      </p:sp>
    </p:spTree>
    <p:extLst>
      <p:ext uri="{BB962C8B-B14F-4D97-AF65-F5344CB8AC3E}">
        <p14:creationId xmlns:p14="http://schemas.microsoft.com/office/powerpoint/2010/main" val="224693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Monoculture is</a:t>
            </a:r>
            <a:r>
              <a:rPr lang="en-US" baseline="0" dirty="0" smtClean="0"/>
              <a:t> growing one single crop over a very large area – </a:t>
            </a:r>
            <a:r>
              <a:rPr lang="en-US" baseline="0" dirty="0" err="1" smtClean="0"/>
              <a:t>industrialised</a:t>
            </a:r>
            <a:r>
              <a:rPr lang="en-US" baseline="0" dirty="0" smtClean="0"/>
              <a:t> practice – leads to quicker spread of disease among crops</a:t>
            </a:r>
            <a:endParaRPr lang="en-US" dirty="0" smtClean="0"/>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6</a:t>
            </a:fld>
            <a:endParaRPr lang="en-US" dirty="0"/>
          </a:p>
        </p:txBody>
      </p:sp>
    </p:spTree>
    <p:extLst>
      <p:ext uri="{BB962C8B-B14F-4D97-AF65-F5344CB8AC3E}">
        <p14:creationId xmlns:p14="http://schemas.microsoft.com/office/powerpoint/2010/main" val="257408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http://www.aihw.gov.au/WorkArea/DownloadAsset.aspx?id=10737422357</a:t>
            </a:r>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7</a:t>
            </a:fld>
            <a:endParaRPr lang="en-US" dirty="0"/>
          </a:p>
        </p:txBody>
      </p:sp>
    </p:spTree>
    <p:extLst>
      <p:ext uri="{BB962C8B-B14F-4D97-AF65-F5344CB8AC3E}">
        <p14:creationId xmlns:p14="http://schemas.microsoft.com/office/powerpoint/2010/main" val="326581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http://www.futuredirections.org.au/publication/the-state-of-australia-s-soils/</a:t>
            </a:r>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8</a:t>
            </a:fld>
            <a:endParaRPr lang="en-US" dirty="0"/>
          </a:p>
        </p:txBody>
      </p:sp>
    </p:spTree>
    <p:extLst>
      <p:ext uri="{BB962C8B-B14F-4D97-AF65-F5344CB8AC3E}">
        <p14:creationId xmlns:p14="http://schemas.microsoft.com/office/powerpoint/2010/main" val="3265816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Complementary Medicines Australia </a:t>
            </a:r>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13</a:t>
            </a:fld>
            <a:endParaRPr lang="en-US" dirty="0"/>
          </a:p>
        </p:txBody>
      </p:sp>
    </p:spTree>
    <p:extLst>
      <p:ext uri="{BB962C8B-B14F-4D97-AF65-F5344CB8AC3E}">
        <p14:creationId xmlns:p14="http://schemas.microsoft.com/office/powerpoint/2010/main" val="291320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previous slides gave some pretty sobering statistics but</a:t>
            </a:r>
            <a:r>
              <a:rPr lang="en-US" baseline="0" dirty="0" smtClean="0"/>
              <a:t> there is good news – we have the opportunity, and the RESPONSIBILITY, to regain control of our health through proper nutrition and exercise.</a:t>
            </a:r>
          </a:p>
          <a:p>
            <a:r>
              <a:rPr lang="en-US" baseline="0" dirty="0" smtClean="0"/>
              <a:t>This is completely underestimated!</a:t>
            </a:r>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14</a:t>
            </a:fld>
            <a:endParaRPr lang="en-US" dirty="0"/>
          </a:p>
        </p:txBody>
      </p:sp>
    </p:spTree>
    <p:extLst>
      <p:ext uri="{BB962C8B-B14F-4D97-AF65-F5344CB8AC3E}">
        <p14:creationId xmlns:p14="http://schemas.microsoft.com/office/powerpoint/2010/main" val="232373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Phytonutrients– not able to get in daily diet, </a:t>
            </a:r>
            <a:r>
              <a:rPr lang="en-US" dirty="0" err="1" smtClean="0"/>
              <a:t>ie</a:t>
            </a:r>
            <a:r>
              <a:rPr lang="en-US" dirty="0" smtClean="0"/>
              <a:t>, may take dozens of berries to get amount of flavonoids in 1 serving</a:t>
            </a:r>
          </a:p>
          <a:p>
            <a:endParaRPr lang="en-AU" dirty="0"/>
          </a:p>
        </p:txBody>
      </p:sp>
      <p:sp>
        <p:nvSpPr>
          <p:cNvPr id="4" name="Slide Number Placeholder 3"/>
          <p:cNvSpPr>
            <a:spLocks noGrp="1"/>
          </p:cNvSpPr>
          <p:nvPr>
            <p:ph type="sldNum" sz="quarter" idx="10"/>
          </p:nvPr>
        </p:nvSpPr>
        <p:spPr/>
        <p:txBody>
          <a:bodyPr/>
          <a:lstStyle/>
          <a:p>
            <a:fld id="{30C60AF1-9BB2-44D7-BA57-066925A1C156}" type="slidenum">
              <a:rPr lang="en-US" smtClean="0"/>
              <a:t>15</a:t>
            </a:fld>
            <a:endParaRPr lang="en-US" dirty="0"/>
          </a:p>
        </p:txBody>
      </p:sp>
    </p:spTree>
    <p:extLst>
      <p:ext uri="{BB962C8B-B14F-4D97-AF65-F5344CB8AC3E}">
        <p14:creationId xmlns:p14="http://schemas.microsoft.com/office/powerpoint/2010/main" val="4103301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243691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311850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413728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29134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3345779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104216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160055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288385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406298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985432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334562-15BD-4D04-B51B-C82DB2225ADE}" type="datetimeFigureOut">
              <a:rPr lang="en-US" smtClean="0"/>
              <a:t>7/11/2016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E128E5-7B43-4F08-8078-1CD39F7255D4}" type="slidenum">
              <a:rPr lang="en-US" smtClean="0"/>
              <a:t>‹#›</a:t>
            </a:fld>
            <a:endParaRPr lang="en-US" dirty="0"/>
          </a:p>
        </p:txBody>
      </p:sp>
    </p:spTree>
    <p:extLst>
      <p:ext uri="{BB962C8B-B14F-4D97-AF65-F5344CB8AC3E}">
        <p14:creationId xmlns:p14="http://schemas.microsoft.com/office/powerpoint/2010/main" val="104818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34562-15BD-4D04-B51B-C82DB2225ADE}" type="datetimeFigureOut">
              <a:rPr lang="en-US" smtClean="0"/>
              <a:t>7/11/2016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128E5-7B43-4F08-8078-1CD39F7255D4}" type="slidenum">
              <a:rPr lang="en-US" smtClean="0"/>
              <a:t>‹#›</a:t>
            </a:fld>
            <a:endParaRPr lang="en-US" dirty="0"/>
          </a:p>
        </p:txBody>
      </p:sp>
    </p:spTree>
    <p:extLst>
      <p:ext uri="{BB962C8B-B14F-4D97-AF65-F5344CB8AC3E}">
        <p14:creationId xmlns:p14="http://schemas.microsoft.com/office/powerpoint/2010/main" val="3695123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jpg"/><Relationship Id="rId11" Type="http://schemas.openxmlformats.org/officeDocument/2006/relationships/image" Target="../media/image74.png"/><Relationship Id="rId5" Type="http://schemas.openxmlformats.org/officeDocument/2006/relationships/image" Target="../media/image69.jpg"/><Relationship Id="rId10" Type="http://schemas.microsoft.com/office/2007/relationships/hdphoto" Target="../media/hdphoto1.wdp"/><Relationship Id="rId4" Type="http://schemas.openxmlformats.org/officeDocument/2006/relationships/image" Target="../media/image68.jpg"/><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Rectangle 7"/>
          <p:cNvSpPr/>
          <p:nvPr/>
        </p:nvSpPr>
        <p:spPr>
          <a:xfrm>
            <a:off x="6542690" y="0"/>
            <a:ext cx="5328743" cy="6858000"/>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a:blip r:embed="rId3"/>
          <a:stretch>
            <a:fillRect/>
          </a:stretch>
        </p:blipFill>
        <p:spPr>
          <a:xfrm>
            <a:off x="7056669" y="5922278"/>
            <a:ext cx="5322269" cy="1182727"/>
          </a:xfrm>
          <a:prstGeom prst="rect">
            <a:avLst/>
          </a:prstGeom>
        </p:spPr>
      </p:pic>
      <p:sp>
        <p:nvSpPr>
          <p:cNvPr id="5" name="TextBox 4"/>
          <p:cNvSpPr txBox="1"/>
          <p:nvPr/>
        </p:nvSpPr>
        <p:spPr>
          <a:xfrm>
            <a:off x="9600080" y="6220005"/>
            <a:ext cx="258762" cy="523875"/>
          </a:xfrm>
          <a:prstGeom prst="rect">
            <a:avLst/>
          </a:prstGeom>
          <a:noFill/>
        </p:spPr>
        <p:txBody>
          <a:bodyPr wrap="none">
            <a:spAutoFit/>
          </a:bodyPr>
          <a:lstStyle/>
          <a:p>
            <a:pPr>
              <a:defRPr/>
            </a:pPr>
            <a:r>
              <a:rPr lang="en-US" sz="2800" dirty="0">
                <a:solidFill>
                  <a:schemeClr val="bg1">
                    <a:lumMod val="50000"/>
                  </a:schemeClr>
                </a:solidFill>
                <a:latin typeface="Agency FB" panose="020B0503020202020204" pitchFamily="34" charset="0"/>
              </a:rPr>
              <a:t>|</a:t>
            </a:r>
          </a:p>
        </p:txBody>
      </p:sp>
      <p:sp>
        <p:nvSpPr>
          <p:cNvPr id="2" name="AutoShape 2" descr="Heart-Health-AUS-Essential-Omega-III.png - Latest 05/06/16 10:10 AM EDT - Elliot Everh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eart-Health-AUS-Essential-Omega-III.png - Latest 05/06/16 10:10 AM EDT - Elliot Everh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6567923" y="-254837"/>
            <a:ext cx="4285147" cy="4570482"/>
          </a:xfrm>
          <a:prstGeom prst="rect">
            <a:avLst/>
          </a:prstGeom>
          <a:noFill/>
        </p:spPr>
        <p:txBody>
          <a:bodyPr wrap="none" rtlCol="0">
            <a:spAutoFit/>
          </a:bodyPr>
          <a:lstStyle/>
          <a:p>
            <a:r>
              <a:rPr lang="en-US" sz="8800" dirty="0" smtClean="0">
                <a:solidFill>
                  <a:schemeClr val="bg1"/>
                </a:solidFill>
                <a:latin typeface="Vladimir Script" panose="03050402040407070305" pitchFamily="66" charset="0"/>
                <a:cs typeface="Narkisim" panose="020E0502050101010101" pitchFamily="34" charset="-79"/>
              </a:rPr>
              <a:t>Your </a:t>
            </a:r>
          </a:p>
          <a:p>
            <a:r>
              <a:rPr lang="en-US" sz="8800" dirty="0" smtClean="0">
                <a:solidFill>
                  <a:schemeClr val="bg1"/>
                </a:solidFill>
                <a:latin typeface="Narkisim" panose="020E0502050101010101" pitchFamily="34" charset="-79"/>
                <a:cs typeface="Narkisim" panose="020E0502050101010101" pitchFamily="34" charset="-79"/>
              </a:rPr>
              <a:t>HEALTH</a:t>
            </a:r>
          </a:p>
          <a:p>
            <a:r>
              <a:rPr lang="en-US" sz="8800" dirty="0" smtClean="0">
                <a:solidFill>
                  <a:schemeClr val="bg1"/>
                </a:solidFill>
                <a:effectLst>
                  <a:outerShdw blurRad="38100" dist="38100" dir="2700000" algn="tl">
                    <a:srgbClr val="000000">
                      <a:alpha val="43137"/>
                    </a:srgbClr>
                  </a:outerShdw>
                </a:effectLst>
                <a:latin typeface="Script MT Bold" panose="03040602040607080904" pitchFamily="66" charset="0"/>
                <a:cs typeface="Narkisim" panose="020E0502050101010101" pitchFamily="34" charset="-79"/>
              </a:rPr>
              <a:t>  </a:t>
            </a:r>
            <a:r>
              <a:rPr lang="en-US" sz="11500" dirty="0" smtClean="0">
                <a:solidFill>
                  <a:schemeClr val="bg1"/>
                </a:solidFill>
                <a:effectLst>
                  <a:outerShdw blurRad="38100" dist="38100" dir="2700000" algn="tl">
                    <a:srgbClr val="000000">
                      <a:alpha val="43137"/>
                    </a:srgbClr>
                  </a:outerShdw>
                </a:effectLst>
                <a:latin typeface="Script MT Bold" panose="03040602040607080904" pitchFamily="66" charset="0"/>
                <a:cs typeface="Narkisim" panose="020E0502050101010101" pitchFamily="34" charset="-79"/>
              </a:rPr>
              <a:t> </a:t>
            </a:r>
            <a:endParaRPr lang="en-AU" sz="11500" dirty="0">
              <a:solidFill>
                <a:schemeClr val="bg1"/>
              </a:solidFill>
              <a:effectLst>
                <a:outerShdw blurRad="38100" dist="38100" dir="2700000" algn="tl">
                  <a:srgbClr val="000000">
                    <a:alpha val="43137"/>
                  </a:srgbClr>
                </a:outerShdw>
              </a:effectLst>
              <a:latin typeface="Script MT Bold" panose="03040602040607080904" pitchFamily="66" charset="0"/>
              <a:cs typeface="Narkisim" panose="020E0502050101010101" pitchFamily="34" charset="-79"/>
            </a:endParaRPr>
          </a:p>
        </p:txBody>
      </p:sp>
      <p:sp>
        <p:nvSpPr>
          <p:cNvPr id="10" name="TextBox 9"/>
          <p:cNvSpPr txBox="1"/>
          <p:nvPr/>
        </p:nvSpPr>
        <p:spPr>
          <a:xfrm>
            <a:off x="10709781" y="1182406"/>
            <a:ext cx="1047082" cy="1077218"/>
          </a:xfrm>
          <a:prstGeom prst="rect">
            <a:avLst/>
          </a:prstGeom>
          <a:noFill/>
        </p:spPr>
        <p:txBody>
          <a:bodyPr wrap="none" rtlCol="0">
            <a:spAutoFit/>
          </a:bodyPr>
          <a:lstStyle/>
          <a:p>
            <a:r>
              <a:rPr lang="en-US" sz="3200" dirty="0" smtClean="0">
                <a:solidFill>
                  <a:schemeClr val="bg1"/>
                </a:solidFill>
                <a:effectLst>
                  <a:outerShdw blurRad="38100" dist="38100" dir="2700000" algn="tl">
                    <a:srgbClr val="000000">
                      <a:alpha val="43137"/>
                    </a:srgbClr>
                  </a:outerShdw>
                </a:effectLst>
                <a:latin typeface="Century Gothic" panose="020B0502020202020204" pitchFamily="34" charset="0"/>
              </a:rPr>
              <a:t>is</a:t>
            </a:r>
          </a:p>
          <a:p>
            <a:r>
              <a:rPr lang="en-US" sz="3200" dirty="0" smtClean="0">
                <a:solidFill>
                  <a:schemeClr val="bg1"/>
                </a:solidFill>
                <a:effectLst>
                  <a:outerShdw blurRad="38100" dist="38100" dir="2700000" algn="tl">
                    <a:srgbClr val="000000">
                      <a:alpha val="43137"/>
                    </a:srgbClr>
                  </a:outerShdw>
                </a:effectLst>
                <a:latin typeface="Century Gothic" panose="020B0502020202020204" pitchFamily="34" charset="0"/>
              </a:rPr>
              <a:t>your</a:t>
            </a:r>
            <a:endParaRPr lang="en-AU" sz="3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1" name="Rectangle 10"/>
          <p:cNvSpPr/>
          <p:nvPr/>
        </p:nvSpPr>
        <p:spPr>
          <a:xfrm>
            <a:off x="8402778" y="1888510"/>
            <a:ext cx="3443571" cy="1569660"/>
          </a:xfrm>
          <a:prstGeom prst="rect">
            <a:avLst/>
          </a:prstGeom>
        </p:spPr>
        <p:txBody>
          <a:bodyPr wrap="none">
            <a:spAutoFit/>
          </a:bodyPr>
          <a:lstStyle/>
          <a:p>
            <a:r>
              <a:rPr lang="en-US" sz="9600" dirty="0">
                <a:solidFill>
                  <a:schemeClr val="bg1"/>
                </a:solidFill>
                <a:effectLst>
                  <a:outerShdw blurRad="38100" dist="38100" dir="2700000" algn="tl">
                    <a:srgbClr val="000000">
                      <a:alpha val="43137"/>
                    </a:srgbClr>
                  </a:outerShdw>
                </a:effectLst>
                <a:latin typeface="Script MT Bold" panose="03040602040607080904" pitchFamily="66" charset="0"/>
                <a:cs typeface="Narkisim" panose="020E0502050101010101" pitchFamily="34" charset="-79"/>
              </a:rPr>
              <a:t>wealth</a:t>
            </a:r>
            <a:endParaRPr lang="en-AU" dirty="0"/>
          </a:p>
        </p:txBody>
      </p:sp>
      <p:pic>
        <p:nvPicPr>
          <p:cNvPr id="1028" name="Picture 4" descr="http://www.freeiconspng.com/uploads/fitness-icon-png-fitness-nutrition-16.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7174301" y="2294607"/>
            <a:ext cx="912931" cy="91293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6993605" y="3458170"/>
            <a:ext cx="44994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76001" y="3350154"/>
            <a:ext cx="4411785" cy="1200329"/>
          </a:xfrm>
          <a:prstGeom prst="rect">
            <a:avLst/>
          </a:prstGeom>
          <a:noFill/>
        </p:spPr>
        <p:txBody>
          <a:bodyPr wrap="none" rtlCol="0">
            <a:spAutoFit/>
          </a:bodyPr>
          <a:lstStyle/>
          <a:p>
            <a:r>
              <a:rPr lang="en-US" sz="7200" dirty="0" smtClean="0">
                <a:solidFill>
                  <a:schemeClr val="bg1"/>
                </a:solidFill>
                <a:latin typeface="Century Gothic" panose="020B0502020202020204" pitchFamily="34" charset="0"/>
                <a:cs typeface="Narkisim" panose="020E0502050101010101" pitchFamily="34" charset="-79"/>
              </a:rPr>
              <a:t>HARNESS </a:t>
            </a:r>
            <a:endParaRPr lang="en-AU" sz="7200" dirty="0">
              <a:solidFill>
                <a:schemeClr val="bg1"/>
              </a:solidFill>
              <a:latin typeface="Century Gothic" panose="020B0502020202020204" pitchFamily="34" charset="0"/>
              <a:cs typeface="Narkisim" panose="020E0502050101010101" pitchFamily="34" charset="-79"/>
            </a:endParaRPr>
          </a:p>
        </p:txBody>
      </p:sp>
      <p:sp>
        <p:nvSpPr>
          <p:cNvPr id="15" name="TextBox 14"/>
          <p:cNvSpPr txBox="1"/>
          <p:nvPr/>
        </p:nvSpPr>
        <p:spPr>
          <a:xfrm>
            <a:off x="7522631" y="4126453"/>
            <a:ext cx="3599062" cy="1200329"/>
          </a:xfrm>
          <a:prstGeom prst="rect">
            <a:avLst/>
          </a:prstGeom>
          <a:noFill/>
        </p:spPr>
        <p:txBody>
          <a:bodyPr wrap="none" rtlCol="0">
            <a:spAutoFit/>
          </a:bodyPr>
          <a:lstStyle/>
          <a:p>
            <a:r>
              <a:rPr lang="en-US" sz="6000" dirty="0" smtClean="0">
                <a:solidFill>
                  <a:schemeClr val="bg1"/>
                </a:solidFill>
                <a:latin typeface="Mistral" panose="03090702030407020403" pitchFamily="66" charset="0"/>
              </a:rPr>
              <a:t>the</a:t>
            </a:r>
            <a:r>
              <a:rPr lang="en-US" sz="6000" dirty="0" smtClean="0">
                <a:solidFill>
                  <a:schemeClr val="bg1"/>
                </a:solidFill>
                <a:latin typeface="Vladimir Script" panose="03050402040407070305" pitchFamily="66" charset="0"/>
              </a:rPr>
              <a:t> </a:t>
            </a:r>
            <a:r>
              <a:rPr lang="en-US" sz="7200" dirty="0" smtClean="0">
                <a:solidFill>
                  <a:schemeClr val="bg1"/>
                </a:solidFill>
                <a:latin typeface="Narkisim" panose="020E0502050101010101" pitchFamily="34" charset="-79"/>
                <a:cs typeface="Narkisim" panose="020E0502050101010101" pitchFamily="34" charset="-79"/>
              </a:rPr>
              <a:t>power </a:t>
            </a:r>
            <a:endParaRPr lang="en-AU" sz="7200" dirty="0">
              <a:solidFill>
                <a:schemeClr val="bg1"/>
              </a:solidFill>
              <a:latin typeface="Narkisim" panose="020E0502050101010101" pitchFamily="34" charset="-79"/>
              <a:cs typeface="Narkisim" panose="020E0502050101010101" pitchFamily="34" charset="-79"/>
            </a:endParaRPr>
          </a:p>
        </p:txBody>
      </p:sp>
      <p:sp>
        <p:nvSpPr>
          <p:cNvPr id="16" name="TextBox 15"/>
          <p:cNvSpPr txBox="1"/>
          <p:nvPr/>
        </p:nvSpPr>
        <p:spPr>
          <a:xfrm>
            <a:off x="7056669" y="5166776"/>
            <a:ext cx="817853" cy="769441"/>
          </a:xfrm>
          <a:prstGeom prst="rect">
            <a:avLst/>
          </a:prstGeom>
          <a:noFill/>
        </p:spPr>
        <p:txBody>
          <a:bodyPr wrap="none" rtlCol="0">
            <a:spAutoFit/>
          </a:bodyPr>
          <a:lstStyle/>
          <a:p>
            <a:r>
              <a:rPr lang="en-US" sz="4400" dirty="0" smtClean="0">
                <a:solidFill>
                  <a:schemeClr val="bg1"/>
                </a:solidFill>
                <a:effectLst>
                  <a:outerShdw blurRad="38100" dist="38100" dir="2700000" algn="tl">
                    <a:srgbClr val="000000">
                      <a:alpha val="43137"/>
                    </a:srgbClr>
                  </a:outerShdw>
                </a:effectLst>
              </a:rPr>
              <a:t>OF</a:t>
            </a:r>
            <a:endParaRPr lang="en-AU" sz="4400"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7874522" y="4867221"/>
            <a:ext cx="4118435" cy="1446550"/>
          </a:xfrm>
          <a:prstGeom prst="rect">
            <a:avLst/>
          </a:prstGeom>
          <a:noFill/>
        </p:spPr>
        <p:txBody>
          <a:bodyPr wrap="none" rtlCol="0">
            <a:spAutoFit/>
          </a:bodyPr>
          <a:lstStyle/>
          <a:p>
            <a:r>
              <a:rPr lang="en-US" sz="8800" dirty="0" smtClean="0">
                <a:solidFill>
                  <a:schemeClr val="bg1"/>
                </a:solidFill>
                <a:effectLst>
                  <a:outerShdw blurRad="38100" dist="38100" dir="2700000" algn="tl">
                    <a:srgbClr val="000000">
                      <a:alpha val="43137"/>
                    </a:srgbClr>
                  </a:outerShdw>
                </a:effectLst>
                <a:latin typeface="Vladimir Script" panose="03050402040407070305" pitchFamily="66" charset="0"/>
              </a:rPr>
              <a:t>Nutrition </a:t>
            </a:r>
            <a:endParaRPr lang="en-AU" sz="8800" dirty="0">
              <a:solidFill>
                <a:schemeClr val="bg1"/>
              </a:solidFill>
              <a:effectLst>
                <a:outerShdw blurRad="38100" dist="38100" dir="2700000" algn="tl">
                  <a:srgbClr val="000000">
                    <a:alpha val="43137"/>
                  </a:srgbClr>
                </a:outerShdw>
              </a:effectLst>
              <a:latin typeface="Vladimir Script" panose="03050402040407070305" pitchFamily="66" charset="0"/>
            </a:endParaRPr>
          </a:p>
        </p:txBody>
      </p:sp>
    </p:spTree>
    <p:extLst>
      <p:ext uri="{BB962C8B-B14F-4D97-AF65-F5344CB8AC3E}">
        <p14:creationId xmlns:p14="http://schemas.microsoft.com/office/powerpoint/2010/main" val="30288751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Pentagon 6"/>
          <p:cNvSpPr/>
          <p:nvPr/>
        </p:nvSpPr>
        <p:spPr>
          <a:xfrm rot="10800000">
            <a:off x="7583214" y="1904138"/>
            <a:ext cx="4608786" cy="9144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843117" y="175939"/>
            <a:ext cx="5047593" cy="1325563"/>
          </a:xfrm>
        </p:spPr>
        <p:txBody>
          <a:bodyPr>
            <a:noAutofit/>
          </a:bodyPr>
          <a:lstStyle/>
          <a:p>
            <a:pPr algn="ctr"/>
            <a:r>
              <a:rPr lang="en-US" sz="5400" b="1" dirty="0" smtClean="0">
                <a:ln w="18000">
                  <a:solidFill>
                    <a:schemeClr val="tx1"/>
                  </a:solidFill>
                  <a:prstDash val="solid"/>
                  <a:miter lim="800000"/>
                </a:ln>
                <a:noFill/>
                <a:effectLst>
                  <a:outerShdw blurRad="25500" dist="23000" dir="7020000" algn="tl">
                    <a:srgbClr val="000000">
                      <a:alpha val="50000"/>
                    </a:srgbClr>
                  </a:outerShdw>
                </a:effectLst>
              </a:rPr>
              <a:t>National Nutrition Survey</a:t>
            </a:r>
            <a:endParaRPr lang="en-AU" sz="5400" b="1" dirty="0">
              <a:ln w="18000">
                <a:solidFill>
                  <a:schemeClr val="tx1"/>
                </a:solidFill>
                <a:prstDash val="solid"/>
                <a:miter lim="800000"/>
              </a:ln>
              <a:noFill/>
              <a:effectLst>
                <a:outerShdw blurRad="25500" dist="23000" dir="7020000" algn="tl">
                  <a:srgbClr val="000000">
                    <a:alpha val="50000"/>
                  </a:srgbClr>
                </a:outerShdw>
              </a:effectLst>
            </a:endParaRPr>
          </a:p>
        </p:txBody>
      </p:sp>
      <p:pic>
        <p:nvPicPr>
          <p:cNvPr id="5122" name="Picture 2" descr="https://upload.wikimedia.org/wikipedia/commons/thumb/d/d8/Person_icon_BLACK-01.svg/2000px-Person_icon_BLACK-01.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403" y="1686911"/>
            <a:ext cx="1296746" cy="13803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thumb/d/d8/Person_icon_BLACK-01.svg/2000px-Person_icon_BLACK-01.svg.pn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66175" y="1686911"/>
            <a:ext cx="1296746" cy="13803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93111" y="1917118"/>
            <a:ext cx="4482664" cy="830997"/>
          </a:xfrm>
          <a:prstGeom prst="rect">
            <a:avLst/>
          </a:prstGeom>
        </p:spPr>
        <p:txBody>
          <a:bodyPr wrap="square">
            <a:spAutoFit/>
          </a:bodyPr>
          <a:lstStyle/>
          <a:p>
            <a:r>
              <a:rPr lang="en-US" sz="2400" dirty="0" smtClean="0">
                <a:solidFill>
                  <a:schemeClr val="bg1"/>
                </a:solidFill>
              </a:rPr>
              <a:t>ONLY 50% OF AUSTRALIANS ARE EATING ENOUGH FRUIT </a:t>
            </a:r>
            <a:endParaRPr lang="en-AU" sz="2400" dirty="0">
              <a:solidFill>
                <a:schemeClr val="bg1"/>
              </a:solidFill>
            </a:endParaRPr>
          </a:p>
        </p:txBody>
      </p:sp>
      <p:pic>
        <p:nvPicPr>
          <p:cNvPr id="5124" name="Picture 4" descr="http://jacolorado.org/wp-content/uploads/2016/01/91-perc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765" y="3076183"/>
            <a:ext cx="1446449" cy="1446449"/>
          </a:xfrm>
          <a:prstGeom prst="rect">
            <a:avLst/>
          </a:prstGeom>
          <a:noFill/>
          <a:extLst>
            <a:ext uri="{909E8E84-426E-40DD-AFC4-6F175D3DCCD1}">
              <a14:hiddenFill xmlns:a14="http://schemas.microsoft.com/office/drawing/2010/main">
                <a:solidFill>
                  <a:srgbClr val="FFFFFF"/>
                </a:solidFill>
              </a14:hiddenFill>
            </a:ext>
          </a:extLst>
        </p:spPr>
      </p:pic>
      <p:sp>
        <p:nvSpPr>
          <p:cNvPr id="10" name="Pentagon 9"/>
          <p:cNvSpPr/>
          <p:nvPr/>
        </p:nvSpPr>
        <p:spPr>
          <a:xfrm rot="10800000">
            <a:off x="7598980" y="3284738"/>
            <a:ext cx="4608786" cy="9144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7993111" y="3326440"/>
            <a:ext cx="4482664" cy="830997"/>
          </a:xfrm>
          <a:prstGeom prst="rect">
            <a:avLst/>
          </a:prstGeom>
        </p:spPr>
        <p:txBody>
          <a:bodyPr wrap="square">
            <a:spAutoFit/>
          </a:bodyPr>
          <a:lstStyle/>
          <a:p>
            <a:r>
              <a:rPr lang="en-US" sz="2400" dirty="0" smtClean="0">
                <a:solidFill>
                  <a:schemeClr val="bg1"/>
                </a:solidFill>
              </a:rPr>
              <a:t>91% OF AUSTRALIANS ARE NOT EATING ENOUGH VEGGIES </a:t>
            </a:r>
            <a:endParaRPr lang="en-AU" sz="2400" dirty="0">
              <a:solidFill>
                <a:schemeClr val="bg1"/>
              </a:solidFill>
            </a:endParaRPr>
          </a:p>
        </p:txBody>
      </p:sp>
      <p:sp>
        <p:nvSpPr>
          <p:cNvPr id="13" name="TextBox 12"/>
          <p:cNvSpPr txBox="1"/>
          <p:nvPr/>
        </p:nvSpPr>
        <p:spPr>
          <a:xfrm>
            <a:off x="6257700" y="4629463"/>
            <a:ext cx="585417" cy="830997"/>
          </a:xfrm>
          <a:prstGeom prst="rect">
            <a:avLst/>
          </a:prstGeom>
          <a:noFill/>
        </p:spPr>
        <p:txBody>
          <a:bodyPr wrap="none" rtlCol="0">
            <a:spAutoFit/>
          </a:bodyPr>
          <a:lstStyle/>
          <a:p>
            <a:r>
              <a:rPr lang="en-US" sz="4800" b="1" cap="all" dirty="0" smtClean="0">
                <a:ln w="9000" cmpd="sng">
                  <a:solidFill>
                    <a:srgbClr val="003300"/>
                  </a:solidFill>
                  <a:prstDash val="solid"/>
                </a:ln>
                <a:solidFill>
                  <a:srgbClr val="33CC33"/>
                </a:solidFill>
                <a:effectLst>
                  <a:reflection blurRad="12700" stA="28000" endPos="45000" dist="1000" dir="5400000" sy="-100000" algn="bl" rotWithShape="0"/>
                </a:effectLst>
                <a:latin typeface="Eras Bold ITC" panose="020B0907030504020204" pitchFamily="34" charset="0"/>
              </a:rPr>
              <a:t>1</a:t>
            </a:r>
            <a:endParaRPr lang="en-AU" sz="4800" b="1" cap="all" dirty="0">
              <a:ln w="9000" cmpd="sng">
                <a:solidFill>
                  <a:srgbClr val="003300"/>
                </a:solidFill>
                <a:prstDash val="solid"/>
              </a:ln>
              <a:solidFill>
                <a:srgbClr val="33CC33"/>
              </a:solidFill>
              <a:effectLst>
                <a:reflection blurRad="12700" stA="28000" endPos="45000" dist="1000" dir="5400000" sy="-100000" algn="bl" rotWithShape="0"/>
              </a:effectLst>
              <a:latin typeface="Eras Bold ITC" panose="020B0907030504020204" pitchFamily="34" charset="0"/>
            </a:endParaRPr>
          </a:p>
        </p:txBody>
      </p:sp>
      <p:cxnSp>
        <p:nvCxnSpPr>
          <p:cNvPr id="15" name="Straight Connector 14"/>
          <p:cNvCxnSpPr/>
          <p:nvPr/>
        </p:nvCxnSpPr>
        <p:spPr>
          <a:xfrm flipV="1">
            <a:off x="6345504" y="4871543"/>
            <a:ext cx="915154" cy="938050"/>
          </a:xfrm>
          <a:prstGeom prst="line">
            <a:avLst/>
          </a:prstGeom>
          <a:ln w="146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36043" y="5202621"/>
            <a:ext cx="986167" cy="830997"/>
          </a:xfrm>
          <a:prstGeom prst="rect">
            <a:avLst/>
          </a:prstGeom>
          <a:noFill/>
        </p:spPr>
        <p:txBody>
          <a:bodyPr wrap="none" rtlCol="0">
            <a:spAutoFit/>
          </a:bodyPr>
          <a:lstStyle/>
          <a:p>
            <a:r>
              <a:rPr lang="en-US" sz="4800" b="1" cap="all" dirty="0" smtClean="0">
                <a:ln w="9000" cmpd="sng">
                  <a:solidFill>
                    <a:srgbClr val="003300"/>
                  </a:solidFill>
                  <a:prstDash val="solid"/>
                </a:ln>
                <a:solidFill>
                  <a:srgbClr val="33CC33"/>
                </a:solidFill>
                <a:effectLst>
                  <a:reflection blurRad="12700" stA="28000" endPos="45000" dist="1000" dir="5400000" sy="-100000" algn="bl" rotWithShape="0"/>
                </a:effectLst>
                <a:latin typeface="Eras Bold ITC" panose="020B0907030504020204" pitchFamily="34" charset="0"/>
              </a:rPr>
              <a:t>20</a:t>
            </a:r>
            <a:endParaRPr lang="en-AU" sz="4800" b="1" cap="all" dirty="0">
              <a:ln w="9000" cmpd="sng">
                <a:solidFill>
                  <a:srgbClr val="003300"/>
                </a:solidFill>
                <a:prstDash val="solid"/>
              </a:ln>
              <a:solidFill>
                <a:srgbClr val="33CC33"/>
              </a:solidFill>
              <a:effectLst>
                <a:reflection blurRad="12700" stA="28000" endPos="45000" dist="1000" dir="5400000" sy="-100000" algn="bl" rotWithShape="0"/>
              </a:effectLst>
              <a:latin typeface="Eras Bold ITC" panose="020B0907030504020204" pitchFamily="34" charset="0"/>
            </a:endParaRPr>
          </a:p>
        </p:txBody>
      </p:sp>
      <p:sp>
        <p:nvSpPr>
          <p:cNvPr id="21" name="Pentagon 20"/>
          <p:cNvSpPr/>
          <p:nvPr/>
        </p:nvSpPr>
        <p:spPr>
          <a:xfrm rot="10800000">
            <a:off x="7609486" y="4808780"/>
            <a:ext cx="4608786" cy="9144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p:cNvSpPr/>
          <p:nvPr/>
        </p:nvSpPr>
        <p:spPr>
          <a:xfrm>
            <a:off x="8123657" y="4862935"/>
            <a:ext cx="4273288" cy="830997"/>
          </a:xfrm>
          <a:prstGeom prst="rect">
            <a:avLst/>
          </a:prstGeom>
        </p:spPr>
        <p:txBody>
          <a:bodyPr wrap="square">
            <a:spAutoFit/>
          </a:bodyPr>
          <a:lstStyle/>
          <a:p>
            <a:r>
              <a:rPr lang="en-US" sz="2400" dirty="0" smtClean="0">
                <a:solidFill>
                  <a:schemeClr val="bg1"/>
                </a:solidFill>
              </a:rPr>
              <a:t>ONLY ONE IN TWENTY (5.1%) ADULTS MET BOTH GUIDELINES</a:t>
            </a:r>
            <a:endParaRPr lang="en-AU" sz="2400" dirty="0">
              <a:solidFill>
                <a:schemeClr val="bg1"/>
              </a:solidFill>
            </a:endParaRPr>
          </a:p>
        </p:txBody>
      </p:sp>
    </p:spTree>
    <p:extLst>
      <p:ext uri="{BB962C8B-B14F-4D97-AF65-F5344CB8AC3E}">
        <p14:creationId xmlns:p14="http://schemas.microsoft.com/office/powerpoint/2010/main" val="3388681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right)">
                                      <p:cBhvr>
                                        <p:cTn id="13" dur="1000"/>
                                        <p:tgtEl>
                                          <p:spTgt spid="512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1000"/>
                                        <p:tgtEl>
                                          <p:spTgt spid="5"/>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wipe(right)">
                                      <p:cBhvr>
                                        <p:cTn id="20" dur="1250"/>
                                        <p:tgtEl>
                                          <p:spTgt spid="5124"/>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1250"/>
                                        <p:tgtEl>
                                          <p:spTgt spid="11"/>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1250"/>
                                        <p:tgtEl>
                                          <p:spTgt spid="10"/>
                                        </p:tgtEl>
                                      </p:cBhvr>
                                    </p:animEffect>
                                  </p:childTnLst>
                                </p:cTn>
                              </p:par>
                            </p:childTnLst>
                          </p:cTn>
                        </p:par>
                        <p:par>
                          <p:cTn id="27" fill="hold">
                            <p:stCondLst>
                              <p:cond delay="2250"/>
                            </p:stCondLst>
                            <p:childTnLst>
                              <p:par>
                                <p:cTn id="28" presetID="22" presetClass="entr" presetSubtype="2"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right)">
                                      <p:cBhvr>
                                        <p:cTn id="30" dur="1250"/>
                                        <p:tgtEl>
                                          <p:spTgt spid="19"/>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right)">
                                      <p:cBhvr>
                                        <p:cTn id="33" dur="1250"/>
                                        <p:tgtEl>
                                          <p:spTgt spid="21"/>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right)">
                                      <p:cBhvr>
                                        <p:cTn id="36" dur="1250"/>
                                        <p:tgtEl>
                                          <p:spTgt spid="18"/>
                                        </p:tgtEl>
                                      </p:cBhvr>
                                    </p:animEffect>
                                  </p:childTnLst>
                                </p:cTn>
                              </p:par>
                              <p:par>
                                <p:cTn id="37" presetID="22" presetClass="entr" presetSubtype="2"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1250"/>
                                        <p:tgtEl>
                                          <p:spTgt spid="15"/>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right)">
                                      <p:cBhvr>
                                        <p:cTn id="42"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10" grpId="0" animBg="1"/>
      <p:bldP spid="11" grpId="0"/>
      <p:bldP spid="13" grpId="0"/>
      <p:bldP spid="18" grpId="0"/>
      <p:bldP spid="21"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469" y="359431"/>
            <a:ext cx="6997262" cy="4351338"/>
          </a:xfrm>
          <a:solidFill>
            <a:schemeClr val="tx1">
              <a:alpha val="68000"/>
            </a:schemeClr>
          </a:solidFill>
        </p:spPr>
        <p:txBody>
          <a:bodyPr>
            <a:normAutofit/>
          </a:bodyPr>
          <a:lstStyle/>
          <a:p>
            <a:pPr marL="0" indent="0" fontAlgn="base">
              <a:buNone/>
            </a:pPr>
            <a:r>
              <a:rPr lang="en-US" dirty="0">
                <a:solidFill>
                  <a:schemeClr val="bg1"/>
                </a:solidFill>
              </a:rPr>
              <a:t>We rely </a:t>
            </a:r>
            <a:r>
              <a:rPr lang="en-US" dirty="0" smtClean="0">
                <a:solidFill>
                  <a:schemeClr val="bg1"/>
                </a:solidFill>
              </a:rPr>
              <a:t>heavily upon </a:t>
            </a:r>
            <a:r>
              <a:rPr lang="en-US" dirty="0">
                <a:solidFill>
                  <a:schemeClr val="bg1"/>
                </a:solidFill>
              </a:rPr>
              <a:t>the quality of </a:t>
            </a:r>
            <a:r>
              <a:rPr lang="en-US" dirty="0" smtClean="0">
                <a:solidFill>
                  <a:schemeClr val="bg1"/>
                </a:solidFill>
              </a:rPr>
              <a:t>the food </a:t>
            </a:r>
            <a:r>
              <a:rPr lang="en-US" dirty="0">
                <a:solidFill>
                  <a:schemeClr val="bg1"/>
                </a:solidFill>
              </a:rPr>
              <a:t>and dairy produce we eat for our </a:t>
            </a:r>
            <a:r>
              <a:rPr lang="en-US" dirty="0" smtClean="0">
                <a:solidFill>
                  <a:schemeClr val="bg1"/>
                </a:solidFill>
              </a:rPr>
              <a:t>nutrients; </a:t>
            </a:r>
          </a:p>
          <a:p>
            <a:pPr fontAlgn="base"/>
            <a:r>
              <a:rPr lang="en-US" dirty="0" smtClean="0">
                <a:solidFill>
                  <a:schemeClr val="bg1"/>
                </a:solidFill>
              </a:rPr>
              <a:t>Plants construct beneficial nutrients substances from soil </a:t>
            </a:r>
          </a:p>
          <a:p>
            <a:pPr fontAlgn="base"/>
            <a:r>
              <a:rPr lang="en-US" dirty="0" smtClean="0">
                <a:solidFill>
                  <a:schemeClr val="bg1"/>
                </a:solidFill>
              </a:rPr>
              <a:t>These nutrient structures are then created in a form for the human body </a:t>
            </a:r>
          </a:p>
          <a:p>
            <a:pPr fontAlgn="base"/>
            <a:r>
              <a:rPr lang="en-US" dirty="0" smtClean="0">
                <a:solidFill>
                  <a:schemeClr val="bg1"/>
                </a:solidFill>
              </a:rPr>
              <a:t>The body identifies and </a:t>
            </a:r>
            <a:r>
              <a:rPr lang="en-US" dirty="0" err="1" smtClean="0">
                <a:solidFill>
                  <a:schemeClr val="bg1"/>
                </a:solidFill>
              </a:rPr>
              <a:t>utalises</a:t>
            </a:r>
            <a:r>
              <a:rPr lang="en-US" dirty="0" smtClean="0">
                <a:solidFill>
                  <a:schemeClr val="bg1"/>
                </a:solidFill>
              </a:rPr>
              <a:t> nutrients to function </a:t>
            </a:r>
          </a:p>
          <a:p>
            <a:endParaRPr lang="en-AU" dirty="0">
              <a:solidFill>
                <a:schemeClr val="bg1"/>
              </a:solidFill>
            </a:endParaRPr>
          </a:p>
        </p:txBody>
      </p:sp>
    </p:spTree>
    <p:extLst>
      <p:ext uri="{BB962C8B-B14F-4D97-AF65-F5344CB8AC3E}">
        <p14:creationId xmlns:p14="http://schemas.microsoft.com/office/powerpoint/2010/main" val="89754842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4684" y="551810"/>
            <a:ext cx="10515600" cy="1387350"/>
          </a:xfrm>
          <a:solidFill>
            <a:schemeClr val="bg1">
              <a:alpha val="81000"/>
            </a:schemeClr>
          </a:solidFill>
        </p:spPr>
        <p:txBody>
          <a:bodyPr>
            <a:normAutofit/>
          </a:bodyPr>
          <a:lstStyle/>
          <a:p>
            <a:pPr marL="0" indent="0" algn="ctr" fontAlgn="base">
              <a:buNone/>
            </a:pPr>
            <a:r>
              <a:rPr lang="en-US" dirty="0" smtClean="0"/>
              <a:t>As </a:t>
            </a:r>
            <a:r>
              <a:rPr lang="en-US" dirty="0"/>
              <a:t>a result</a:t>
            </a:r>
            <a:r>
              <a:rPr lang="en-US" dirty="0" smtClean="0"/>
              <a:t>, due to the decrease in plant nutrition value </a:t>
            </a:r>
            <a:r>
              <a:rPr lang="en-US" dirty="0"/>
              <a:t>a common </a:t>
            </a:r>
            <a:r>
              <a:rPr lang="en-US" dirty="0" smtClean="0"/>
              <a:t>trend </a:t>
            </a:r>
            <a:r>
              <a:rPr lang="en-US" dirty="0"/>
              <a:t>has been to supplement the foods </a:t>
            </a:r>
            <a:r>
              <a:rPr lang="en-US" dirty="0" smtClean="0"/>
              <a:t>with </a:t>
            </a:r>
            <a:r>
              <a:rPr lang="en-US" dirty="0"/>
              <a:t>"natural" vitamins and minerals to try and replenish the intake of </a:t>
            </a:r>
            <a:r>
              <a:rPr lang="en-US" dirty="0" smtClean="0"/>
              <a:t> </a:t>
            </a:r>
            <a:r>
              <a:rPr lang="en-US" dirty="0"/>
              <a:t>lost nutrients</a:t>
            </a:r>
            <a:r>
              <a:rPr lang="en-US" dirty="0" smtClean="0"/>
              <a:t>.</a:t>
            </a:r>
          </a:p>
          <a:p>
            <a:pPr marL="0" indent="0" algn="ctr" fontAlgn="base">
              <a:buNone/>
            </a:pPr>
            <a:endParaRPr lang="en-US" dirty="0"/>
          </a:p>
          <a:p>
            <a:pPr marL="0" indent="0" algn="ctr" fontAlgn="base">
              <a:buNone/>
            </a:pPr>
            <a:endParaRPr lang="en-US" dirty="0"/>
          </a:p>
          <a:p>
            <a:pPr marL="0" indent="0" algn="ctr">
              <a:buNone/>
            </a:pPr>
            <a:endParaRPr lang="en-AU" dirty="0"/>
          </a:p>
        </p:txBody>
      </p:sp>
    </p:spTree>
    <p:extLst>
      <p:ext uri="{BB962C8B-B14F-4D97-AF65-F5344CB8AC3E}">
        <p14:creationId xmlns:p14="http://schemas.microsoft.com/office/powerpoint/2010/main" val="401361088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9731" y="254766"/>
            <a:ext cx="10515600" cy="1325563"/>
          </a:xfrm>
        </p:spPr>
        <p:txBody>
          <a:bodyPr>
            <a:normAutofit/>
          </a:bodyPr>
          <a:lstStyle/>
          <a:p>
            <a:r>
              <a:rPr lang="en-US" sz="4800" b="1" dirty="0" smtClean="0">
                <a:ln w="18000">
                  <a:solidFill>
                    <a:schemeClr val="bg1"/>
                  </a:solidFill>
                  <a:prstDash val="solid"/>
                  <a:miter lim="800000"/>
                </a:ln>
                <a:noFill/>
                <a:effectLst>
                  <a:outerShdw blurRad="25500" dist="23000" dir="7020000" algn="tl">
                    <a:srgbClr val="000000">
                      <a:alpha val="50000"/>
                    </a:srgbClr>
                  </a:outerShdw>
                </a:effectLst>
              </a:rPr>
              <a:t>COMPLEMENTORY MEDICINE INDUSTRY </a:t>
            </a:r>
            <a:endParaRPr lang="en-AU" sz="48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378373" y="1809860"/>
            <a:ext cx="11398468" cy="3897258"/>
          </a:xfrm>
          <a:solidFill>
            <a:schemeClr val="bg1">
              <a:alpha val="81000"/>
            </a:schemeClr>
          </a:solidFill>
        </p:spPr>
        <p:txBody>
          <a:bodyPr>
            <a:normAutofit/>
          </a:bodyPr>
          <a:lstStyle/>
          <a:p>
            <a:pPr algn="ctr">
              <a:buFont typeface="Wingdings" panose="05000000000000000000" pitchFamily="2" charset="2"/>
              <a:buChar char="ü"/>
            </a:pPr>
            <a:r>
              <a:rPr lang="en-US" sz="3100" dirty="0" smtClean="0"/>
              <a:t>More than two-thirds of Australians use Complementary Medicines</a:t>
            </a:r>
          </a:p>
          <a:p>
            <a:pPr algn="ctr">
              <a:buFont typeface="Wingdings" panose="05000000000000000000" pitchFamily="2" charset="2"/>
              <a:buChar char="ü"/>
            </a:pPr>
            <a:r>
              <a:rPr lang="en-US" sz="3100" dirty="0" smtClean="0"/>
              <a:t>Australian’s spending up to $2 billion in out of pocket expenses on complementary medicines </a:t>
            </a:r>
          </a:p>
          <a:p>
            <a:pPr algn="ctr">
              <a:buFont typeface="Wingdings" panose="05000000000000000000" pitchFamily="2" charset="2"/>
              <a:buChar char="ü"/>
            </a:pPr>
            <a:r>
              <a:rPr lang="en-US" sz="3100" dirty="0" smtClean="0"/>
              <a:t>1.3 million Australians with chronic conditions regularly applied Complementary Medicines for treatment </a:t>
            </a:r>
          </a:p>
          <a:p>
            <a:pPr algn="ctr">
              <a:buFont typeface="Wingdings" panose="05000000000000000000" pitchFamily="2" charset="2"/>
              <a:buChar char="ü"/>
            </a:pPr>
            <a:r>
              <a:rPr lang="en-US" sz="3100" dirty="0" smtClean="0"/>
              <a:t>Industry revenue $3.5 billion expended growth to $4.6 billion in 2017-2018 </a:t>
            </a:r>
          </a:p>
          <a:p>
            <a:pPr algn="ctr">
              <a:buFont typeface="Wingdings" panose="05000000000000000000" pitchFamily="2" charset="2"/>
              <a:buChar char="ü"/>
            </a:pPr>
            <a:endParaRPr lang="en-AU" sz="3200" dirty="0"/>
          </a:p>
        </p:txBody>
      </p:sp>
    </p:spTree>
    <p:extLst>
      <p:ext uri="{BB962C8B-B14F-4D97-AF65-F5344CB8AC3E}">
        <p14:creationId xmlns:p14="http://schemas.microsoft.com/office/powerpoint/2010/main" val="358442148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02518" y="2766772"/>
            <a:ext cx="4572000" cy="147002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Book Antiqua"/>
              </a:rPr>
              <a:t>RESTORATIVE </a:t>
            </a: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Book Antiqua"/>
              </a:rPr>
              <a:t>VALUE OF </a:t>
            </a: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Book Antiqua"/>
              </a:rPr>
              <a:t>NUTRIENTS</a:t>
            </a:r>
          </a:p>
        </p:txBody>
      </p:sp>
      <p:pic>
        <p:nvPicPr>
          <p:cNvPr id="6146" name="Picture 2" descr="http://eatwell.colostate.edu/Data/Sites/16/images/Eat-Well-Symbol.pn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19728" y="409907"/>
            <a:ext cx="2204709" cy="22047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2.bp.blogspot.com/-22brOBZ5FFM/Uy-JXEFDVqI/AAAAAAAAdIs/Av6nK6ToVo0/s1600/2.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4132" y="416275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freeiconbox.com/icon/256/8735.png"/>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r="45904"/>
          <a:stretch/>
        </p:blipFill>
        <p:spPr bwMode="auto">
          <a:xfrm>
            <a:off x="1892589" y="984899"/>
            <a:ext cx="2130645" cy="4722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freeiconbox.com/icon/256/8735.png"/>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l="53237"/>
          <a:stretch/>
        </p:blipFill>
        <p:spPr bwMode="auto">
          <a:xfrm>
            <a:off x="8167261" y="760324"/>
            <a:ext cx="1692045" cy="517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841115"/>
      </p:ext>
    </p:extLst>
  </p:cSld>
  <p:clrMapOvr>
    <a:masterClrMapping/>
  </p:clrMapOvr>
  <mc:AlternateContent xmlns:mc="http://schemas.openxmlformats.org/markup-compatibility/2006">
    <mc:Choice xmlns:p14="http://schemas.microsoft.com/office/powerpoint/2010/main" Requires="p14">
      <p:transition spd="slow" p14:dur="1250">
        <p14:flythrough/>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n w="18000">
                  <a:solidFill>
                    <a:schemeClr val="bg1"/>
                  </a:solidFill>
                  <a:prstDash val="solid"/>
                  <a:miter lim="800000"/>
                </a:ln>
                <a:noFill/>
                <a:effectLst>
                  <a:outerShdw blurRad="25500" dist="23000" dir="7020000" algn="tl">
                    <a:srgbClr val="000000">
                      <a:alpha val="50000"/>
                    </a:srgbClr>
                  </a:outerShdw>
                </a:effectLst>
              </a:rPr>
              <a:t>WHY SUPPLEMENT </a:t>
            </a:r>
            <a:endParaRPr lang="en-AU" sz="60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664780" y="1450428"/>
            <a:ext cx="10922876" cy="4840013"/>
          </a:xfrm>
          <a:solidFill>
            <a:schemeClr val="bg1">
              <a:alpha val="86000"/>
            </a:schemeClr>
          </a:solidFill>
        </p:spPr>
        <p:txBody>
          <a:bodyPr>
            <a:normAutofit fontScale="92500"/>
          </a:bodyPr>
          <a:lstStyle/>
          <a:p>
            <a:pPr algn="ctr"/>
            <a:endParaRPr lang="en-US" dirty="0" smtClean="0"/>
          </a:p>
          <a:p>
            <a:pPr algn="ctr"/>
            <a:r>
              <a:rPr lang="en-US" dirty="0" smtClean="0"/>
              <a:t>A </a:t>
            </a:r>
            <a:r>
              <a:rPr lang="en-US" dirty="0"/>
              <a:t>vitamin may be broadly defined as a substance that is essential for the maintenance of normal metabolic function, but which is not produced in the body and therefore must be consumed from a source outside the body.</a:t>
            </a:r>
          </a:p>
          <a:p>
            <a:pPr algn="ctr"/>
            <a:r>
              <a:rPr lang="en-US" dirty="0"/>
              <a:t>They are necessary elements in the process of converting food to energy and in the growth and repair of body tissue. Reduction of vitamin levels over extended periods can result in vitamin deficiency.</a:t>
            </a:r>
          </a:p>
          <a:p>
            <a:pPr algn="ctr"/>
            <a:r>
              <a:rPr lang="en-US" dirty="0"/>
              <a:t>These shortages may lead to symptoms which can include loss of appetite, loss of body weight, increased irritability and sleeplessness or constant drowsiness. </a:t>
            </a:r>
            <a:endParaRPr lang="en-US" dirty="0" smtClean="0"/>
          </a:p>
          <a:p>
            <a:pPr marL="0" indent="0" algn="ctr">
              <a:buNone/>
            </a:pPr>
            <a:r>
              <a:rPr lang="en-US" b="1" dirty="0" smtClean="0"/>
              <a:t>Deficiencies </a:t>
            </a:r>
            <a:r>
              <a:rPr lang="en-US" b="1" dirty="0"/>
              <a:t>of this nature can be easily avoided by adequate vitamin intake.</a:t>
            </a:r>
          </a:p>
          <a:p>
            <a:endParaRPr lang="en-AU" dirty="0"/>
          </a:p>
        </p:txBody>
      </p:sp>
    </p:spTree>
    <p:extLst>
      <p:ext uri="{BB962C8B-B14F-4D97-AF65-F5344CB8AC3E}">
        <p14:creationId xmlns:p14="http://schemas.microsoft.com/office/powerpoint/2010/main" val="1034904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par>
                          <p:cTn id="16" fill="hold">
                            <p:stCondLst>
                              <p:cond delay="3000"/>
                            </p:stCondLst>
                            <p:childTnLst>
                              <p:par>
                                <p:cTn id="17" presetID="42" presetClass="entr" presetSubtype="0" fill="hold" nodeType="afterEffect">
                                  <p:stCondLst>
                                    <p:cond delay="0"/>
                                  </p:stCondLst>
                                  <p:iterate type="lt">
                                    <p:tmPct val="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18" presetClass="emph" presetSubtype="0" fill="hold" nodeType="withEffect">
                                  <p:stCondLst>
                                    <p:cond delay="0"/>
                                  </p:stCondLst>
                                  <p:iterate type="lt">
                                    <p:tmPct val="4000"/>
                                  </p:iterate>
                                  <p:childTnLst>
                                    <p:set>
                                      <p:cBhvr override="childStyle">
                                        <p:cTn id="23" dur="1000" fill="hold"/>
                                        <p:tgtEl>
                                          <p:spTgt spid="3">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ln w="18000">
                  <a:solidFill>
                    <a:schemeClr val="bg1"/>
                  </a:solidFill>
                  <a:prstDash val="solid"/>
                  <a:miter lim="800000"/>
                </a:ln>
                <a:noFill/>
                <a:effectLst>
                  <a:outerShdw blurRad="25500" dist="23000" dir="7020000" algn="tl">
                    <a:srgbClr val="000000">
                      <a:alpha val="50000"/>
                    </a:srgbClr>
                  </a:outerShdw>
                </a:effectLst>
              </a:rPr>
              <a:t>Are you planning for your health?</a:t>
            </a:r>
            <a:endParaRPr lang="en-AU" sz="6000" b="1" dirty="0">
              <a:ln w="18000">
                <a:solidFill>
                  <a:schemeClr val="bg1"/>
                </a:solidFill>
                <a:prstDash val="solid"/>
                <a:miter lim="800000"/>
              </a:ln>
              <a:noFill/>
              <a:effectLst>
                <a:outerShdw blurRad="25500" dist="23000" dir="7020000" algn="tl">
                  <a:srgbClr val="000000">
                    <a:alpha val="50000"/>
                  </a:srgbClr>
                </a:outerShdw>
              </a:effectLst>
            </a:endParaRPr>
          </a:p>
        </p:txBody>
      </p:sp>
      <p:grpSp>
        <p:nvGrpSpPr>
          <p:cNvPr id="4" name="Group 3"/>
          <p:cNvGrpSpPr/>
          <p:nvPr/>
        </p:nvGrpSpPr>
        <p:grpSpPr>
          <a:xfrm>
            <a:off x="1665464" y="3022523"/>
            <a:ext cx="8946332" cy="1634360"/>
            <a:chOff x="-78581" y="-597705"/>
            <a:chExt cx="6527006" cy="1407330"/>
          </a:xfrm>
        </p:grpSpPr>
        <p:grpSp>
          <p:nvGrpSpPr>
            <p:cNvPr id="5" name="Group 4"/>
            <p:cNvGrpSpPr/>
            <p:nvPr/>
          </p:nvGrpSpPr>
          <p:grpSpPr>
            <a:xfrm>
              <a:off x="-78581" y="-597705"/>
              <a:ext cx="6527006" cy="1150156"/>
              <a:chOff x="-78581" y="-597705"/>
              <a:chExt cx="6527006" cy="1150156"/>
            </a:xfrm>
          </p:grpSpPr>
          <p:grpSp>
            <p:nvGrpSpPr>
              <p:cNvPr id="19" name="Group 18"/>
              <p:cNvGrpSpPr/>
              <p:nvPr/>
            </p:nvGrpSpPr>
            <p:grpSpPr>
              <a:xfrm>
                <a:off x="-78581" y="-597705"/>
                <a:ext cx="3507581" cy="997755"/>
                <a:chOff x="-78581" y="-597705"/>
                <a:chExt cx="3507581" cy="997755"/>
              </a:xfrm>
            </p:grpSpPr>
            <p:sp>
              <p:nvSpPr>
                <p:cNvPr id="26" name="Rectangle 25"/>
                <p:cNvSpPr/>
                <p:nvPr/>
              </p:nvSpPr>
              <p:spPr>
                <a:xfrm>
                  <a:off x="-78581" y="57149"/>
                  <a:ext cx="519112" cy="3238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a:ln w="0">
                        <a:solidFill>
                          <a:schemeClr val="bg1"/>
                        </a:solidFill>
                      </a:ln>
                      <a:solidFill>
                        <a:srgbClr val="FF0000"/>
                      </a:solidFill>
                      <a:effectLst>
                        <a:reflection blurRad="12700" stA="50000" endPos="50000" dist="5000" dir="5400000" sy="-100000" rotWithShape="0"/>
                      </a:effectLst>
                      <a:latin typeface="Arial"/>
                    </a:rPr>
                    <a:t>-5</a:t>
                  </a:r>
                </a:p>
              </p:txBody>
            </p:sp>
            <p:sp>
              <p:nvSpPr>
                <p:cNvPr id="27" name="Rectangle 26"/>
                <p:cNvSpPr/>
                <p:nvPr/>
              </p:nvSpPr>
              <p:spPr>
                <a:xfrm>
                  <a:off x="495300" y="61912"/>
                  <a:ext cx="463785" cy="3238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a:ln w="0">
                        <a:solidFill>
                          <a:schemeClr val="bg1"/>
                        </a:solidFill>
                      </a:ln>
                      <a:solidFill>
                        <a:srgbClr val="FF0000"/>
                      </a:solidFill>
                      <a:effectLst>
                        <a:reflection blurRad="12700" stA="50000" endPos="50000" dist="5000" dir="5400000" sy="-100000" rotWithShape="0"/>
                      </a:effectLst>
                      <a:latin typeface="Arial"/>
                    </a:rPr>
                    <a:t>-4</a:t>
                  </a:r>
                </a:p>
              </p:txBody>
            </p:sp>
            <p:sp>
              <p:nvSpPr>
                <p:cNvPr id="28" name="Rectangle 27"/>
                <p:cNvSpPr/>
                <p:nvPr/>
              </p:nvSpPr>
              <p:spPr>
                <a:xfrm>
                  <a:off x="1109662" y="66675"/>
                  <a:ext cx="561975" cy="3238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a:ln w="0">
                        <a:solidFill>
                          <a:schemeClr val="bg1"/>
                        </a:solidFill>
                      </a:ln>
                      <a:solidFill>
                        <a:srgbClr val="FF0000"/>
                      </a:solidFill>
                      <a:effectLst>
                        <a:reflection blurRad="12700" stA="50000" endPos="50000" dist="5000" dir="5400000" sy="-100000" rotWithShape="0"/>
                      </a:effectLst>
                      <a:latin typeface="Arial"/>
                    </a:rPr>
                    <a:t>-3</a:t>
                  </a:r>
                </a:p>
              </p:txBody>
            </p:sp>
            <p:sp>
              <p:nvSpPr>
                <p:cNvPr id="29" name="Rectangle 28"/>
                <p:cNvSpPr/>
                <p:nvPr/>
              </p:nvSpPr>
              <p:spPr>
                <a:xfrm>
                  <a:off x="1724025" y="61912"/>
                  <a:ext cx="533400" cy="3238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a:ln w="0">
                        <a:solidFill>
                          <a:schemeClr val="bg1"/>
                        </a:solidFill>
                      </a:ln>
                      <a:solidFill>
                        <a:srgbClr val="FF0000"/>
                      </a:solidFill>
                      <a:effectLst>
                        <a:reflection blurRad="12700" stA="50000" endPos="50000" dist="5000" dir="5400000" sy="-100000" rotWithShape="0"/>
                      </a:effectLst>
                      <a:latin typeface="Arial"/>
                    </a:rPr>
                    <a:t>-2</a:t>
                  </a:r>
                </a:p>
              </p:txBody>
            </p:sp>
            <p:sp>
              <p:nvSpPr>
                <p:cNvPr id="30" name="Rectangle 29"/>
                <p:cNvSpPr/>
                <p:nvPr/>
              </p:nvSpPr>
              <p:spPr>
                <a:xfrm>
                  <a:off x="2331244" y="66675"/>
                  <a:ext cx="499489" cy="3333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a:ln w="0">
                        <a:solidFill>
                          <a:schemeClr val="bg1"/>
                        </a:solidFill>
                      </a:ln>
                      <a:solidFill>
                        <a:srgbClr val="FF0000"/>
                      </a:solidFill>
                      <a:effectLst>
                        <a:reflection blurRad="12700" stA="50000" endPos="50000" dist="5000" dir="5400000" sy="-100000" rotWithShape="0"/>
                      </a:effectLst>
                      <a:latin typeface="Arial"/>
                    </a:rPr>
                    <a:t>-</a:t>
                  </a:r>
                  <a:r>
                    <a:rPr lang="en-US" sz="2000" b="1" cap="all" spc="0" dirty="0" smtClean="0">
                      <a:ln w="0">
                        <a:solidFill>
                          <a:schemeClr val="bg1"/>
                        </a:solidFill>
                      </a:ln>
                      <a:solidFill>
                        <a:srgbClr val="FF0000"/>
                      </a:solidFill>
                      <a:effectLst>
                        <a:reflection blurRad="12700" stA="50000" endPos="50000" dist="5000" dir="5400000" sy="-100000" rotWithShape="0"/>
                      </a:effectLst>
                      <a:latin typeface="Arial"/>
                    </a:rPr>
                    <a:t>1 </a:t>
                  </a:r>
                  <a:endParaRPr lang="en-US" sz="2000" b="1" cap="all" spc="0" dirty="0">
                    <a:ln w="0">
                      <a:solidFill>
                        <a:schemeClr val="bg1"/>
                      </a:solidFill>
                    </a:ln>
                    <a:solidFill>
                      <a:srgbClr val="FF0000"/>
                    </a:solidFill>
                    <a:effectLst>
                      <a:reflection blurRad="12700" stA="50000" endPos="50000" dist="5000" dir="5400000" sy="-100000" rotWithShape="0"/>
                    </a:effectLst>
                    <a:latin typeface="Arial"/>
                  </a:endParaRPr>
                </a:p>
              </p:txBody>
            </p:sp>
            <p:sp>
              <p:nvSpPr>
                <p:cNvPr id="31" name="Rectangle 30"/>
                <p:cNvSpPr/>
                <p:nvPr/>
              </p:nvSpPr>
              <p:spPr>
                <a:xfrm>
                  <a:off x="3028950" y="-597705"/>
                  <a:ext cx="400050" cy="81677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4400" b="1" cap="all" spc="0" dirty="0">
                      <a:ln w="0">
                        <a:solidFill>
                          <a:schemeClr val="bg1"/>
                        </a:solidFill>
                      </a:ln>
                      <a:solidFill>
                        <a:srgbClr val="FF0000"/>
                      </a:solidFill>
                      <a:effectLst>
                        <a:reflection blurRad="12700" stA="50000" endPos="50000" dist="5000" dir="5400000" sy="-100000" rotWithShape="0"/>
                      </a:effectLst>
                      <a:latin typeface="Arial"/>
                    </a:rPr>
                    <a:t>0</a:t>
                  </a:r>
                </a:p>
              </p:txBody>
            </p:sp>
          </p:grpSp>
          <p:grpSp>
            <p:nvGrpSpPr>
              <p:cNvPr id="20" name="Group 19"/>
              <p:cNvGrpSpPr/>
              <p:nvPr/>
            </p:nvGrpSpPr>
            <p:grpSpPr>
              <a:xfrm>
                <a:off x="3486150" y="47625"/>
                <a:ext cx="2962275" cy="504826"/>
                <a:chOff x="3486150" y="47625"/>
                <a:chExt cx="2962275" cy="504826"/>
              </a:xfrm>
            </p:grpSpPr>
            <p:sp>
              <p:nvSpPr>
                <p:cNvPr id="21" name="Rectangle 20"/>
                <p:cNvSpPr/>
                <p:nvPr/>
              </p:nvSpPr>
              <p:spPr>
                <a:xfrm>
                  <a:off x="3486150" y="80962"/>
                  <a:ext cx="523875" cy="3333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a:ln w="0">
                        <a:solidFill>
                          <a:schemeClr val="bg1"/>
                        </a:solidFill>
                      </a:ln>
                      <a:solidFill>
                        <a:srgbClr val="FF0000"/>
                      </a:solidFill>
                      <a:effectLst>
                        <a:reflection blurRad="12700" stA="50000" endPos="50000" dist="5000" dir="5400000" sy="-100000" rotWithShape="0"/>
                      </a:effectLst>
                      <a:latin typeface="Arial"/>
                    </a:rPr>
                    <a:t>+1</a:t>
                  </a:r>
                </a:p>
              </p:txBody>
            </p:sp>
            <p:sp>
              <p:nvSpPr>
                <p:cNvPr id="22" name="Rectangle 21"/>
                <p:cNvSpPr/>
                <p:nvPr/>
              </p:nvSpPr>
              <p:spPr>
                <a:xfrm>
                  <a:off x="3933826" y="66675"/>
                  <a:ext cx="719136" cy="4381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smtClean="0">
                      <a:ln w="0">
                        <a:solidFill>
                          <a:schemeClr val="bg1"/>
                        </a:solidFill>
                      </a:ln>
                      <a:solidFill>
                        <a:srgbClr val="FF0000"/>
                      </a:solidFill>
                      <a:effectLst>
                        <a:reflection blurRad="12700" stA="50000" endPos="50000" dist="5000" dir="5400000" sy="-100000" rotWithShape="0"/>
                      </a:effectLst>
                      <a:latin typeface="Arial"/>
                    </a:rPr>
                    <a:t>   +2</a:t>
                  </a:r>
                  <a:endParaRPr lang="en-US" sz="2000" b="1" cap="all" spc="0" dirty="0">
                    <a:ln w="0">
                      <a:solidFill>
                        <a:schemeClr val="bg1"/>
                      </a:solidFill>
                    </a:ln>
                    <a:solidFill>
                      <a:srgbClr val="FF0000"/>
                    </a:solidFill>
                    <a:effectLst>
                      <a:reflection blurRad="12700" stA="50000" endPos="50000" dist="5000" dir="5400000" sy="-100000" rotWithShape="0"/>
                    </a:effectLst>
                    <a:latin typeface="Arial"/>
                  </a:endParaRPr>
                </a:p>
              </p:txBody>
            </p:sp>
            <p:sp>
              <p:nvSpPr>
                <p:cNvPr id="23" name="Rectangle 22"/>
                <p:cNvSpPr/>
                <p:nvPr/>
              </p:nvSpPr>
              <p:spPr>
                <a:xfrm>
                  <a:off x="4724400" y="47625"/>
                  <a:ext cx="504825" cy="4381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a:ln w="0">
                        <a:solidFill>
                          <a:schemeClr val="bg1"/>
                        </a:solidFill>
                      </a:ln>
                      <a:solidFill>
                        <a:srgbClr val="FF0000"/>
                      </a:solidFill>
                      <a:effectLst>
                        <a:reflection blurRad="12700" stA="50000" endPos="50000" dist="5000" dir="5400000" sy="-100000" rotWithShape="0"/>
                      </a:effectLst>
                      <a:latin typeface="Arial"/>
                    </a:rPr>
                    <a:t>+3</a:t>
                  </a:r>
                </a:p>
              </p:txBody>
            </p:sp>
            <p:sp>
              <p:nvSpPr>
                <p:cNvPr id="24" name="Rectangle 23"/>
                <p:cNvSpPr/>
                <p:nvPr/>
              </p:nvSpPr>
              <p:spPr>
                <a:xfrm>
                  <a:off x="5305425" y="47625"/>
                  <a:ext cx="523875" cy="4000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a:ln w="0">
                        <a:solidFill>
                          <a:schemeClr val="bg1"/>
                        </a:solidFill>
                      </a:ln>
                      <a:solidFill>
                        <a:srgbClr val="FF0000"/>
                      </a:solidFill>
                      <a:effectLst>
                        <a:reflection blurRad="12700" stA="50000" endPos="50000" dist="5000" dir="5400000" sy="-100000" rotWithShape="0"/>
                      </a:effectLst>
                      <a:latin typeface="Arial"/>
                    </a:rPr>
                    <a:t>+4</a:t>
                  </a:r>
                </a:p>
              </p:txBody>
            </p:sp>
            <p:sp>
              <p:nvSpPr>
                <p:cNvPr id="25" name="Rectangle 24"/>
                <p:cNvSpPr/>
                <p:nvPr/>
              </p:nvSpPr>
              <p:spPr>
                <a:xfrm>
                  <a:off x="5848349" y="47625"/>
                  <a:ext cx="600076" cy="50482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cap="all" spc="0" dirty="0">
                      <a:ln w="0">
                        <a:solidFill>
                          <a:schemeClr val="bg1"/>
                        </a:solidFill>
                      </a:ln>
                      <a:solidFill>
                        <a:srgbClr val="FF0000"/>
                      </a:solidFill>
                      <a:effectLst>
                        <a:reflection blurRad="12700" stA="50000" endPos="50000" dist="5000" dir="5400000" sy="-100000" rotWithShape="0"/>
                      </a:effectLst>
                      <a:latin typeface="Arial"/>
                    </a:rPr>
                    <a:t>+5</a:t>
                  </a:r>
                </a:p>
              </p:txBody>
            </p:sp>
          </p:grpSp>
        </p:grpSp>
        <p:grpSp>
          <p:nvGrpSpPr>
            <p:cNvPr id="6" name="Group 5"/>
            <p:cNvGrpSpPr/>
            <p:nvPr/>
          </p:nvGrpSpPr>
          <p:grpSpPr>
            <a:xfrm>
              <a:off x="171450" y="495300"/>
              <a:ext cx="6124575" cy="314325"/>
              <a:chOff x="171450" y="495300"/>
              <a:chExt cx="6124575" cy="314325"/>
            </a:xfrm>
          </p:grpSpPr>
          <p:cxnSp>
            <p:nvCxnSpPr>
              <p:cNvPr id="7" name="Straight Connector 6"/>
              <p:cNvCxnSpPr/>
              <p:nvPr/>
            </p:nvCxnSpPr>
            <p:spPr>
              <a:xfrm>
                <a:off x="171450" y="790575"/>
                <a:ext cx="6124575" cy="9525"/>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8" name="Straight Connector 7"/>
              <p:cNvCxnSpPr/>
              <p:nvPr/>
            </p:nvCxnSpPr>
            <p:spPr>
              <a:xfrm>
                <a:off x="180975" y="514350"/>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a:xfrm>
                <a:off x="781050" y="495300"/>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1390650" y="495300"/>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1" name="Straight Connector 10"/>
              <p:cNvCxnSpPr/>
              <p:nvPr/>
            </p:nvCxnSpPr>
            <p:spPr>
              <a:xfrm>
                <a:off x="1990725" y="504825"/>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2" name="Straight Connector 11"/>
              <p:cNvCxnSpPr/>
              <p:nvPr/>
            </p:nvCxnSpPr>
            <p:spPr>
              <a:xfrm>
                <a:off x="2619375" y="495300"/>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3" name="Straight Connector 12"/>
              <p:cNvCxnSpPr/>
              <p:nvPr/>
            </p:nvCxnSpPr>
            <p:spPr>
              <a:xfrm>
                <a:off x="3219450" y="495300"/>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4" name="Straight Connector 13"/>
              <p:cNvCxnSpPr/>
              <p:nvPr/>
            </p:nvCxnSpPr>
            <p:spPr>
              <a:xfrm>
                <a:off x="3819525" y="514350"/>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5" name="Straight Connector 14"/>
              <p:cNvCxnSpPr/>
              <p:nvPr/>
            </p:nvCxnSpPr>
            <p:spPr>
              <a:xfrm>
                <a:off x="4429125" y="514350"/>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6" name="Straight Connector 15"/>
              <p:cNvCxnSpPr/>
              <p:nvPr/>
            </p:nvCxnSpPr>
            <p:spPr>
              <a:xfrm>
                <a:off x="5038725" y="504825"/>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5648325" y="523875"/>
                <a:ext cx="0" cy="28575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a:xfrm>
                <a:off x="6276975" y="504825"/>
                <a:ext cx="0" cy="285750"/>
              </a:xfrm>
              <a:prstGeom prst="line">
                <a:avLst/>
              </a:prstGeom>
              <a:ln/>
            </p:spPr>
            <p:style>
              <a:lnRef idx="1">
                <a:schemeClr val="accent3"/>
              </a:lnRef>
              <a:fillRef idx="0">
                <a:schemeClr val="accent3"/>
              </a:fillRef>
              <a:effectRef idx="0">
                <a:schemeClr val="accent3"/>
              </a:effectRef>
              <a:fontRef idx="minor">
                <a:schemeClr val="tx1"/>
              </a:fontRef>
            </p:style>
          </p:cxnSp>
        </p:grpSp>
      </p:grpSp>
      <p:sp>
        <p:nvSpPr>
          <p:cNvPr id="32" name="Rectangle 31"/>
          <p:cNvSpPr/>
          <p:nvPr/>
        </p:nvSpPr>
        <p:spPr>
          <a:xfrm>
            <a:off x="141894" y="4956437"/>
            <a:ext cx="11808372" cy="1508105"/>
          </a:xfrm>
          <a:prstGeom prst="rect">
            <a:avLst/>
          </a:prstGeom>
        </p:spPr>
        <p:txBody>
          <a:bodyPr wrap="square">
            <a:spAutoFit/>
          </a:bodyPr>
          <a:lstStyle/>
          <a:p>
            <a:pPr algn="ctr"/>
            <a:r>
              <a:rPr lang="en-US" sz="3200" dirty="0">
                <a:solidFill>
                  <a:schemeClr val="bg1"/>
                </a:solidFill>
              </a:rPr>
              <a:t>If</a:t>
            </a:r>
            <a:r>
              <a:rPr lang="en-US" sz="3200" dirty="0"/>
              <a:t> </a:t>
            </a:r>
            <a:r>
              <a:rPr lang="en-US" sz="4800" b="1" dirty="0">
                <a:solidFill>
                  <a:srgbClr val="FF0000"/>
                </a:solidFill>
              </a:rPr>
              <a:t>0</a:t>
            </a:r>
            <a:r>
              <a:rPr lang="en-US" sz="3200" dirty="0"/>
              <a:t> </a:t>
            </a:r>
            <a:r>
              <a:rPr lang="en-US" sz="3200" dirty="0">
                <a:solidFill>
                  <a:schemeClr val="bg1"/>
                </a:solidFill>
              </a:rPr>
              <a:t>is an absence of symptoms, how do you </a:t>
            </a:r>
            <a:r>
              <a:rPr lang="en-US" sz="3200" dirty="0" smtClean="0">
                <a:solidFill>
                  <a:schemeClr val="bg1"/>
                </a:solidFill>
              </a:rPr>
              <a:t> feel </a:t>
            </a:r>
            <a:r>
              <a:rPr lang="en-US" sz="3200" dirty="0">
                <a:solidFill>
                  <a:schemeClr val="bg1"/>
                </a:solidFill>
              </a:rPr>
              <a:t>about your health?</a:t>
            </a:r>
          </a:p>
          <a:p>
            <a:pPr algn="ctr"/>
            <a:r>
              <a:rPr lang="en-US" sz="4400" dirty="0" smtClean="0">
                <a:solidFill>
                  <a:schemeClr val="bg1"/>
                </a:solidFill>
              </a:rPr>
              <a:t>Ask yourself where </a:t>
            </a:r>
            <a:r>
              <a:rPr lang="en-US" sz="4400" dirty="0">
                <a:solidFill>
                  <a:schemeClr val="bg1"/>
                </a:solidFill>
              </a:rPr>
              <a:t>do you want your health to be?</a:t>
            </a:r>
          </a:p>
        </p:txBody>
      </p:sp>
      <p:sp>
        <p:nvSpPr>
          <p:cNvPr id="33" name="Rounded Rectangular Callout 32"/>
          <p:cNvSpPr/>
          <p:nvPr/>
        </p:nvSpPr>
        <p:spPr>
          <a:xfrm>
            <a:off x="1549571" y="2133658"/>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have serious concerns about my overall health.</a:t>
            </a:r>
            <a:endParaRPr lang="en-AU" dirty="0"/>
          </a:p>
        </p:txBody>
      </p:sp>
      <p:sp>
        <p:nvSpPr>
          <p:cNvPr id="34" name="Rounded Rectangular Callout 33"/>
          <p:cNvSpPr/>
          <p:nvPr/>
        </p:nvSpPr>
        <p:spPr>
          <a:xfrm>
            <a:off x="2376992" y="2133659"/>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feel worried about my health. </a:t>
            </a:r>
            <a:endParaRPr lang="en-AU" dirty="0"/>
          </a:p>
        </p:txBody>
      </p:sp>
      <p:sp>
        <p:nvSpPr>
          <p:cNvPr id="35" name="Rounded Rectangular Callout 34"/>
          <p:cNvSpPr/>
          <p:nvPr/>
        </p:nvSpPr>
        <p:spPr>
          <a:xfrm>
            <a:off x="3223096" y="2128399"/>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have constant concerns that affect my health.</a:t>
            </a:r>
            <a:endParaRPr lang="en-AU" dirty="0"/>
          </a:p>
        </p:txBody>
      </p:sp>
      <p:sp>
        <p:nvSpPr>
          <p:cNvPr id="36" name="Rounded Rectangular Callout 35"/>
          <p:cNvSpPr/>
          <p:nvPr/>
        </p:nvSpPr>
        <p:spPr>
          <a:xfrm>
            <a:off x="4069200" y="2123139"/>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have health challenges that affect me on a daily basis.</a:t>
            </a:r>
            <a:endParaRPr lang="en-AU" dirty="0"/>
          </a:p>
        </p:txBody>
      </p:sp>
      <p:sp>
        <p:nvSpPr>
          <p:cNvPr id="37" name="Rounded Rectangular Callout 36"/>
          <p:cNvSpPr/>
          <p:nvPr/>
        </p:nvSpPr>
        <p:spPr>
          <a:xfrm>
            <a:off x="4883772" y="2133645"/>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have some minor complaints about my health.</a:t>
            </a:r>
            <a:endParaRPr lang="en-AU" dirty="0"/>
          </a:p>
        </p:txBody>
      </p:sp>
      <p:sp>
        <p:nvSpPr>
          <p:cNvPr id="38" name="Rounded Rectangular Callout 37"/>
          <p:cNvSpPr/>
          <p:nvPr/>
        </p:nvSpPr>
        <p:spPr>
          <a:xfrm>
            <a:off x="5714110" y="2128385"/>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feel okay about my health with no complaints.</a:t>
            </a:r>
            <a:endParaRPr lang="en-AU" dirty="0"/>
          </a:p>
        </p:txBody>
      </p:sp>
      <p:sp>
        <p:nvSpPr>
          <p:cNvPr id="39" name="Rounded Rectangular Callout 38"/>
          <p:cNvSpPr/>
          <p:nvPr/>
        </p:nvSpPr>
        <p:spPr>
          <a:xfrm>
            <a:off x="6528682" y="2138891"/>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feel good most days.</a:t>
            </a:r>
            <a:endParaRPr lang="en-AU" dirty="0"/>
          </a:p>
        </p:txBody>
      </p:sp>
      <p:sp>
        <p:nvSpPr>
          <p:cNvPr id="40" name="Rounded Rectangular Callout 39"/>
          <p:cNvSpPr/>
          <p:nvPr/>
        </p:nvSpPr>
        <p:spPr>
          <a:xfrm>
            <a:off x="7374786" y="2149397"/>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feel well on a daily basis.</a:t>
            </a:r>
            <a:endParaRPr lang="en-AU" dirty="0"/>
          </a:p>
        </p:txBody>
      </p:sp>
      <p:sp>
        <p:nvSpPr>
          <p:cNvPr id="41" name="Rounded Rectangular Callout 40"/>
          <p:cNvSpPr/>
          <p:nvPr/>
        </p:nvSpPr>
        <p:spPr>
          <a:xfrm>
            <a:off x="8189358" y="2144137"/>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feel energetic and healthy.</a:t>
            </a:r>
            <a:endParaRPr lang="en-AU" dirty="0"/>
          </a:p>
        </p:txBody>
      </p:sp>
      <p:sp>
        <p:nvSpPr>
          <p:cNvPr id="42" name="Rounded Rectangular Callout 41"/>
          <p:cNvSpPr/>
          <p:nvPr/>
        </p:nvSpPr>
        <p:spPr>
          <a:xfrm>
            <a:off x="9019696" y="2138877"/>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 feel active, energetic and fit.</a:t>
            </a:r>
            <a:endParaRPr lang="en-AU" dirty="0"/>
          </a:p>
        </p:txBody>
      </p:sp>
      <p:sp>
        <p:nvSpPr>
          <p:cNvPr id="43" name="Rounded Rectangular Callout 42"/>
          <p:cNvSpPr/>
          <p:nvPr/>
        </p:nvSpPr>
        <p:spPr>
          <a:xfrm>
            <a:off x="9834268" y="2149383"/>
            <a:ext cx="1654842" cy="1331603"/>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feel great and am proactive about my health.</a:t>
            </a:r>
            <a:endParaRPr lang="en-AU" dirty="0"/>
          </a:p>
        </p:txBody>
      </p:sp>
    </p:spTree>
    <p:extLst>
      <p:ext uri="{BB962C8B-B14F-4D97-AF65-F5344CB8AC3E}">
        <p14:creationId xmlns:p14="http://schemas.microsoft.com/office/powerpoint/2010/main" val="549940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1000"/>
                                        <p:tgtEl>
                                          <p:spTgt spid="32">
                                            <p:txEl>
                                              <p:pRg st="0" end="0"/>
                                            </p:txEl>
                                          </p:spTgt>
                                        </p:tgtEl>
                                      </p:cBhvr>
                                    </p:animEffect>
                                    <p:anim calcmode="lin" valueType="num">
                                      <p:cBhvr>
                                        <p:cTn id="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3"/>
                                        </p:tgtEl>
                                      </p:cBhvr>
                                    </p:animEffect>
                                    <p:set>
                                      <p:cBhvr>
                                        <p:cTn id="18" dur="1" fill="hold">
                                          <p:stCondLst>
                                            <p:cond delay="499"/>
                                          </p:stCondLst>
                                        </p:cTn>
                                        <p:tgtEl>
                                          <p:spTgt spid="33"/>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5"/>
                                        </p:tgtEl>
                                      </p:cBhvr>
                                    </p:animEffect>
                                    <p:set>
                                      <p:cBhvr>
                                        <p:cTn id="36" dur="1" fill="hold">
                                          <p:stCondLst>
                                            <p:cond delay="499"/>
                                          </p:stCondLst>
                                        </p:cTn>
                                        <p:tgtEl>
                                          <p:spTgt spid="35"/>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7"/>
                                        </p:tgtEl>
                                      </p:cBhvr>
                                    </p:animEffect>
                                    <p:set>
                                      <p:cBhvr>
                                        <p:cTn id="54" dur="1" fill="hold">
                                          <p:stCondLst>
                                            <p:cond delay="499"/>
                                          </p:stCondLst>
                                        </p:cTn>
                                        <p:tgtEl>
                                          <p:spTgt spid="37"/>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8"/>
                                        </p:tgtEl>
                                      </p:cBhvr>
                                    </p:animEffect>
                                    <p:set>
                                      <p:cBhvr>
                                        <p:cTn id="63" dur="1" fill="hold">
                                          <p:stCondLst>
                                            <p:cond delay="499"/>
                                          </p:stCondLst>
                                        </p:cTn>
                                        <p:tgtEl>
                                          <p:spTgt spid="38"/>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41"/>
                                        </p:tgtEl>
                                      </p:cBhvr>
                                    </p:animEffect>
                                    <p:set>
                                      <p:cBhvr>
                                        <p:cTn id="90" dur="1" fill="hold">
                                          <p:stCondLst>
                                            <p:cond delay="499"/>
                                          </p:stCondLst>
                                        </p:cTn>
                                        <p:tgtEl>
                                          <p:spTgt spid="41"/>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42"/>
                                        </p:tgtEl>
                                      </p:cBhvr>
                                    </p:animEffect>
                                    <p:set>
                                      <p:cBhvr>
                                        <p:cTn id="99" dur="1" fill="hold">
                                          <p:stCondLst>
                                            <p:cond delay="499"/>
                                          </p:stCondLst>
                                        </p:cTn>
                                        <p:tgtEl>
                                          <p:spTgt spid="42"/>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500"/>
                                        <p:tgtEl>
                                          <p:spTgt spid="4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3"/>
                                        </p:tgtEl>
                                      </p:cBhvr>
                                    </p:animEffect>
                                    <p:set>
                                      <p:cBhvr>
                                        <p:cTn id="108" dur="1" fill="hold">
                                          <p:stCondLst>
                                            <p:cond delay="499"/>
                                          </p:stCondLst>
                                        </p:cTn>
                                        <p:tgtEl>
                                          <p:spTgt spid="4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32">
                                            <p:txEl>
                                              <p:pRg st="1" end="1"/>
                                            </p:txEl>
                                          </p:spTgt>
                                        </p:tgtEl>
                                        <p:attrNameLst>
                                          <p:attrName>style.visibility</p:attrName>
                                        </p:attrNameLst>
                                      </p:cBhvr>
                                      <p:to>
                                        <p:strVal val="visible"/>
                                      </p:to>
                                    </p:set>
                                    <p:animEffect transition="in" filter="fade">
                                      <p:cBhvr>
                                        <p:cTn id="113" dur="1000"/>
                                        <p:tgtEl>
                                          <p:spTgt spid="32">
                                            <p:txEl>
                                              <p:pRg st="1" end="1"/>
                                            </p:txEl>
                                          </p:spTgt>
                                        </p:tgtEl>
                                      </p:cBhvr>
                                    </p:animEffect>
                                    <p:anim calcmode="lin" valueType="num">
                                      <p:cBhvr>
                                        <p:cTn id="114"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15" dur="1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67048" y="753570"/>
            <a:ext cx="7239000" cy="4351338"/>
          </a:xfrm>
        </p:spPr>
        <p:txBody>
          <a:bodyPr>
            <a:noAutofit/>
          </a:bodyPr>
          <a:lstStyle/>
          <a:p>
            <a:pPr marL="0" indent="0">
              <a:buNone/>
            </a:pPr>
            <a:r>
              <a:rPr lang="en-US" u="sng" dirty="0"/>
              <a:t>Are you at risk of deficiency?</a:t>
            </a:r>
          </a:p>
          <a:p>
            <a:pPr marL="0" indent="0">
              <a:buNone/>
            </a:pPr>
            <a:r>
              <a:rPr lang="en-US" b="1" dirty="0"/>
              <a:t>If you answer </a:t>
            </a:r>
            <a:r>
              <a:rPr lang="en-US" b="1" dirty="0" smtClean="0"/>
              <a:t>‘NO’ </a:t>
            </a:r>
            <a:r>
              <a:rPr lang="en-US" b="1" dirty="0"/>
              <a:t>to any of these questions you could be at risk </a:t>
            </a:r>
            <a:r>
              <a:rPr lang="en-US" b="1" dirty="0" smtClean="0"/>
              <a:t>of deficiency;</a:t>
            </a:r>
            <a:endParaRPr lang="en-US" b="1" dirty="0"/>
          </a:p>
          <a:p>
            <a:pPr>
              <a:buFont typeface="Wingdings" panose="05000000000000000000" pitchFamily="2" charset="2"/>
              <a:buChar char="ü"/>
            </a:pPr>
            <a:r>
              <a:rPr lang="en-US" dirty="0"/>
              <a:t>Do you have three serves of dairy (or dairy-free equivalent) a day?</a:t>
            </a:r>
          </a:p>
          <a:p>
            <a:pPr>
              <a:buFont typeface="Wingdings" panose="05000000000000000000" pitchFamily="2" charset="2"/>
              <a:buChar char="ü"/>
            </a:pPr>
            <a:r>
              <a:rPr lang="en-US" dirty="0"/>
              <a:t>Do you eat two serves of fruit and five serves of vegetables every day?</a:t>
            </a:r>
          </a:p>
          <a:p>
            <a:pPr>
              <a:buFont typeface="Wingdings" panose="05000000000000000000" pitchFamily="2" charset="2"/>
              <a:buChar char="ü"/>
            </a:pPr>
            <a:r>
              <a:rPr lang="en-US" dirty="0"/>
              <a:t>Do you eat wholegrain foods every day?</a:t>
            </a:r>
          </a:p>
          <a:p>
            <a:pPr>
              <a:buFont typeface="Wingdings" panose="05000000000000000000" pitchFamily="2" charset="2"/>
              <a:buChar char="ü"/>
            </a:pPr>
            <a:r>
              <a:rPr lang="en-US" dirty="0"/>
              <a:t>Do you eat moderate amounts (100–200g a day) of lean protein foods?</a:t>
            </a:r>
          </a:p>
          <a:p>
            <a:pPr>
              <a:buFont typeface="Wingdings" panose="05000000000000000000" pitchFamily="2" charset="2"/>
              <a:buChar char="ü"/>
            </a:pPr>
            <a:r>
              <a:rPr lang="en-US" dirty="0"/>
              <a:t>Do you get healthy fats by eating 30g nuts and seeds five times a week</a:t>
            </a:r>
            <a:r>
              <a:rPr lang="en-US" dirty="0" smtClean="0"/>
              <a:t>?</a:t>
            </a:r>
            <a:endParaRPr lang="en-US" dirty="0"/>
          </a:p>
        </p:txBody>
      </p:sp>
      <p:pic>
        <p:nvPicPr>
          <p:cNvPr id="1026" name="Picture 2" descr="http://drvondie.com/wp-content/uploads/2012/09/Woman-thin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2423152"/>
            <a:ext cx="3917348" cy="44348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0179355">
            <a:off x="341528" y="916919"/>
            <a:ext cx="3513083" cy="1325563"/>
          </a:xfrm>
        </p:spPr>
        <p:txBody>
          <a:bodyPr>
            <a:no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ASK YOURSELF </a:t>
            </a:r>
            <a:endParaRPr lang="en-AU"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029846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750"/>
                                        <p:tgtEl>
                                          <p:spTgt spid="4">
                                            <p:txEl>
                                              <p:pRg st="2" end="2"/>
                                            </p:txEl>
                                          </p:spTgt>
                                        </p:tgtEl>
                                      </p:cBhvr>
                                    </p:animEffect>
                                    <p:anim calcmode="lin" valueType="num">
                                      <p:cBhvr>
                                        <p:cTn id="8" dur="17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7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nodeType="after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1750"/>
                                        <p:tgtEl>
                                          <p:spTgt spid="4">
                                            <p:txEl>
                                              <p:pRg st="3" end="3"/>
                                            </p:txEl>
                                          </p:spTgt>
                                        </p:tgtEl>
                                      </p:cBhvr>
                                    </p:animEffect>
                                    <p:anim calcmode="lin" valueType="num">
                                      <p:cBhvr>
                                        <p:cTn id="14" dur="17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5" dur="17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750"/>
                                        <p:tgtEl>
                                          <p:spTgt spid="4">
                                            <p:txEl>
                                              <p:pRg st="4" end="4"/>
                                            </p:txEl>
                                          </p:spTgt>
                                        </p:tgtEl>
                                      </p:cBhvr>
                                    </p:animEffect>
                                    <p:anim calcmode="lin" valueType="num">
                                      <p:cBhvr>
                                        <p:cTn id="20" dur="17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7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5250"/>
                            </p:stCondLst>
                            <p:childTnLst>
                              <p:par>
                                <p:cTn id="23" presetID="42" presetClass="entr" presetSubtype="0" fill="hold" nodeType="after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1750"/>
                                        <p:tgtEl>
                                          <p:spTgt spid="4">
                                            <p:txEl>
                                              <p:pRg st="5" end="5"/>
                                            </p:txEl>
                                          </p:spTgt>
                                        </p:tgtEl>
                                      </p:cBhvr>
                                    </p:animEffect>
                                    <p:anim calcmode="lin" valueType="num">
                                      <p:cBhvr>
                                        <p:cTn id="26" dur="175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7" dur="175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750"/>
                                        <p:tgtEl>
                                          <p:spTgt spid="4">
                                            <p:txEl>
                                              <p:pRg st="6" end="6"/>
                                            </p:txEl>
                                          </p:spTgt>
                                        </p:tgtEl>
                                      </p:cBhvr>
                                    </p:animEffect>
                                    <p:anim calcmode="lin" valueType="num">
                                      <p:cBhvr>
                                        <p:cTn id="32" dur="175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75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110" y="0"/>
            <a:ext cx="10515600" cy="1325563"/>
          </a:xfrm>
        </p:spPr>
        <p:txBody>
          <a:bodyPr>
            <a:normAutofit/>
          </a:bodyPr>
          <a:lstStyle/>
          <a:p>
            <a:r>
              <a:rPr lang="en-US" sz="6000" b="1" dirty="0" smtClean="0">
                <a:ln w="18000">
                  <a:solidFill>
                    <a:schemeClr val="bg1"/>
                  </a:solidFill>
                  <a:prstDash val="solid"/>
                  <a:miter lim="800000"/>
                </a:ln>
                <a:noFill/>
                <a:effectLst>
                  <a:outerShdw blurRad="25500" dist="23000" dir="7020000" algn="tl">
                    <a:srgbClr val="000000">
                      <a:alpha val="50000"/>
                    </a:srgbClr>
                  </a:outerShdw>
                </a:effectLst>
              </a:rPr>
              <a:t>MAKING A CHANGE </a:t>
            </a:r>
            <a:endParaRPr lang="en-AU" sz="60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81455" y="1273818"/>
            <a:ext cx="6823842" cy="4351338"/>
          </a:xfrm>
        </p:spPr>
        <p:txBody>
          <a:bodyPr/>
          <a:lstStyle/>
          <a:p>
            <a:pPr>
              <a:buFont typeface="Wingdings" panose="05000000000000000000" pitchFamily="2" charset="2"/>
              <a:buChar char="ü"/>
            </a:pPr>
            <a:r>
              <a:rPr lang="en-US" dirty="0"/>
              <a:t>Do you want to provide your body with the nutrients it needs to function optimally?</a:t>
            </a:r>
          </a:p>
          <a:p>
            <a:pPr>
              <a:buFont typeface="Wingdings" panose="05000000000000000000" pitchFamily="2" charset="2"/>
              <a:buChar char="ü"/>
            </a:pPr>
            <a:r>
              <a:rPr lang="en-US" dirty="0"/>
              <a:t>Do you want to age well inside and out?</a:t>
            </a:r>
          </a:p>
          <a:p>
            <a:pPr>
              <a:buFont typeface="Wingdings" panose="05000000000000000000" pitchFamily="2" charset="2"/>
              <a:buChar char="ü"/>
            </a:pPr>
            <a:r>
              <a:rPr lang="en-US" dirty="0"/>
              <a:t>Do you want to increase your energy, protect your heart and maintain a strong body?</a:t>
            </a:r>
          </a:p>
          <a:p>
            <a:pPr>
              <a:buFont typeface="Wingdings" panose="05000000000000000000" pitchFamily="2" charset="2"/>
              <a:buChar char="ü"/>
            </a:pPr>
            <a:endParaRPr lang="en-AU" dirty="0"/>
          </a:p>
        </p:txBody>
      </p:sp>
    </p:spTree>
    <p:extLst>
      <p:ext uri="{BB962C8B-B14F-4D97-AF65-F5344CB8AC3E}">
        <p14:creationId xmlns:p14="http://schemas.microsoft.com/office/powerpoint/2010/main" val="240776337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7746" y="1321121"/>
            <a:ext cx="10515600" cy="4351338"/>
          </a:xfrm>
          <a:noFill/>
          <a:ln w="177800" cmpd="dbl">
            <a:noFill/>
          </a:ln>
        </p:spPr>
        <p:txBody>
          <a:bodyPr>
            <a:normAutofit/>
          </a:bodyPr>
          <a:lstStyle/>
          <a:p>
            <a:pPr marL="0" indent="0" algn="ctr">
              <a:lnSpc>
                <a:spcPct val="140000"/>
              </a:lnSpc>
              <a:buNone/>
            </a:pPr>
            <a:r>
              <a:rPr lang="en-US" sz="4000" b="1" dirty="0"/>
              <a:t>All of us should be adding </a:t>
            </a:r>
            <a:endParaRPr lang="en-US" sz="4000" b="1" dirty="0" smtClean="0"/>
          </a:p>
          <a:p>
            <a:pPr marL="0" indent="0" algn="ctr">
              <a:lnSpc>
                <a:spcPct val="140000"/>
              </a:lnSpc>
              <a:buNone/>
            </a:pPr>
            <a:r>
              <a:rPr lang="en-US" sz="4000" b="1" dirty="0" smtClean="0"/>
              <a:t>VITAMINS </a:t>
            </a:r>
            <a:r>
              <a:rPr lang="en-US" sz="4000" b="1" dirty="0"/>
              <a:t>&amp; MINERALS to our daily diets because we do not get enough of them </a:t>
            </a:r>
            <a:r>
              <a:rPr lang="en-US" sz="4000" b="1" dirty="0" smtClean="0"/>
              <a:t>from</a:t>
            </a:r>
          </a:p>
          <a:p>
            <a:pPr marL="0" indent="0" algn="ctr">
              <a:lnSpc>
                <a:spcPct val="140000"/>
              </a:lnSpc>
              <a:buNone/>
            </a:pPr>
            <a:r>
              <a:rPr lang="en-US" sz="4000" b="1" dirty="0" smtClean="0"/>
              <a:t> our </a:t>
            </a:r>
            <a:r>
              <a:rPr lang="en-US" sz="4000" b="1" dirty="0"/>
              <a:t>food alone.</a:t>
            </a:r>
          </a:p>
          <a:p>
            <a:pPr algn="ctr"/>
            <a:endParaRPr lang="en-AU" sz="4000" dirty="0"/>
          </a:p>
        </p:txBody>
      </p:sp>
    </p:spTree>
    <p:extLst>
      <p:ext uri="{BB962C8B-B14F-4D97-AF65-F5344CB8AC3E}">
        <p14:creationId xmlns:p14="http://schemas.microsoft.com/office/powerpoint/2010/main" val="1349412104"/>
      </p:ext>
    </p:extLst>
  </p:cSld>
  <p:clrMapOvr>
    <a:masterClrMapping/>
  </p:clrMapOvr>
  <mc:AlternateContent xmlns:mc="http://schemas.openxmlformats.org/markup-compatibility/2006">
    <mc:Choice xmlns:p14="http://schemas.microsoft.com/office/powerpoint/2010/main" Requires="p14">
      <p:transition spd="slow" p14:dur="1250">
        <p14:warp dir="i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30" y="18278"/>
            <a:ext cx="10515600" cy="1325563"/>
          </a:xfrm>
        </p:spPr>
        <p:txBody>
          <a:bodyPr>
            <a:normAutofit/>
          </a:bodyPr>
          <a:lstStyle/>
          <a:p>
            <a:r>
              <a:rPr lang="en-US" sz="6600" b="1" dirty="0" smtClean="0">
                <a:ln w="18000">
                  <a:solidFill>
                    <a:schemeClr val="bg1"/>
                  </a:solidFill>
                  <a:prstDash val="solid"/>
                  <a:miter lim="800000"/>
                </a:ln>
                <a:noFill/>
                <a:effectLst>
                  <a:outerShdw blurRad="25500" dist="23000" dir="7020000" algn="tl">
                    <a:srgbClr val="000000">
                      <a:alpha val="50000"/>
                    </a:srgbClr>
                  </a:outerShdw>
                </a:effectLst>
              </a:rPr>
              <a:t>STATE OF THE NATION</a:t>
            </a:r>
            <a:endParaRPr lang="en-AU" sz="66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6" name="Down Arrow 5"/>
          <p:cNvSpPr/>
          <p:nvPr/>
        </p:nvSpPr>
        <p:spPr>
          <a:xfrm rot="10800000">
            <a:off x="504496" y="1529254"/>
            <a:ext cx="5496910" cy="5022574"/>
          </a:xfrm>
          <a:prstGeom prst="downArrow">
            <a:avLst/>
          </a:prstGeom>
          <a:solidFill>
            <a:schemeClr val="bg1">
              <a:alpha val="6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endParaRPr>
          </a:p>
        </p:txBody>
      </p:sp>
      <p:sp>
        <p:nvSpPr>
          <p:cNvPr id="7" name="Down Arrow 6"/>
          <p:cNvSpPr/>
          <p:nvPr/>
        </p:nvSpPr>
        <p:spPr>
          <a:xfrm>
            <a:off x="6001405" y="945936"/>
            <a:ext cx="5460125" cy="5423337"/>
          </a:xfrm>
          <a:prstGeom prst="downArrow">
            <a:avLst/>
          </a:prstGeom>
          <a:solidFill>
            <a:schemeClr val="bg1">
              <a:alpha val="6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charset="2"/>
              <a:buChar char="Ø"/>
            </a:pPr>
            <a:endParaRPr lang="en-US" dirty="0">
              <a:solidFill>
                <a:schemeClr val="tx1"/>
              </a:solidFill>
            </a:endParaRPr>
          </a:p>
        </p:txBody>
      </p:sp>
      <p:sp>
        <p:nvSpPr>
          <p:cNvPr id="8" name="Rectangle 7"/>
          <p:cNvSpPr/>
          <p:nvPr/>
        </p:nvSpPr>
        <p:spPr>
          <a:xfrm>
            <a:off x="7520150" y="1212905"/>
            <a:ext cx="2485697" cy="4278094"/>
          </a:xfrm>
          <a:prstGeom prst="rect">
            <a:avLst/>
          </a:prstGeom>
        </p:spPr>
        <p:txBody>
          <a:bodyPr wrap="square">
            <a:spAutoFit/>
          </a:bodyPr>
          <a:lstStyle/>
          <a:p>
            <a:pPr algn="ctr"/>
            <a:r>
              <a:rPr lang="en-US" sz="2800" b="1" dirty="0"/>
              <a:t>Quality of life has decreased</a:t>
            </a:r>
          </a:p>
          <a:p>
            <a:pPr algn="ctr">
              <a:buFont typeface="Arial" panose="020B0604020202020204" pitchFamily="34" charset="0"/>
              <a:buChar char="•"/>
              <a:tabLst>
                <a:tab pos="742950" algn="l"/>
              </a:tabLst>
            </a:pPr>
            <a:r>
              <a:rPr lang="en-US" sz="2000" dirty="0"/>
              <a:t> </a:t>
            </a:r>
            <a:r>
              <a:rPr lang="en-US" sz="2400" dirty="0"/>
              <a:t>Obesity is at an all-time high</a:t>
            </a:r>
          </a:p>
          <a:p>
            <a:pPr algn="ctr">
              <a:buFont typeface="Arial" panose="020B0604020202020204" pitchFamily="34" charset="0"/>
              <a:buChar char="•"/>
              <a:tabLst>
                <a:tab pos="742950" algn="l"/>
              </a:tabLst>
            </a:pPr>
            <a:r>
              <a:rPr lang="en-US" sz="2400" dirty="0"/>
              <a:t> We are using more prescription </a:t>
            </a:r>
            <a:r>
              <a:rPr lang="en-US" sz="2400" dirty="0" smtClean="0"/>
              <a:t>drugs than </a:t>
            </a:r>
            <a:r>
              <a:rPr lang="en-US" sz="2400" dirty="0"/>
              <a:t>ever</a:t>
            </a:r>
          </a:p>
          <a:p>
            <a:pPr algn="ctr">
              <a:buFont typeface="Arial" panose="020B0604020202020204" pitchFamily="34" charset="0"/>
              <a:buChar char="•"/>
              <a:tabLst>
                <a:tab pos="742950" algn="l"/>
              </a:tabLst>
            </a:pPr>
            <a:r>
              <a:rPr lang="en-US" sz="2400" dirty="0"/>
              <a:t> Record deaths from heart disease </a:t>
            </a:r>
            <a:r>
              <a:rPr lang="en-US" sz="2400" dirty="0" smtClean="0"/>
              <a:t>and cancer</a:t>
            </a:r>
            <a:endParaRPr lang="en-US" sz="2400" dirty="0"/>
          </a:p>
        </p:txBody>
      </p:sp>
      <p:sp>
        <p:nvSpPr>
          <p:cNvPr id="9" name="Rectangle 8"/>
          <p:cNvSpPr/>
          <p:nvPr/>
        </p:nvSpPr>
        <p:spPr>
          <a:xfrm>
            <a:off x="2025868" y="3935156"/>
            <a:ext cx="2485697" cy="954107"/>
          </a:xfrm>
          <a:prstGeom prst="rect">
            <a:avLst/>
          </a:prstGeom>
        </p:spPr>
        <p:txBody>
          <a:bodyPr wrap="square">
            <a:spAutoFit/>
          </a:bodyPr>
          <a:lstStyle/>
          <a:p>
            <a:pPr algn="ctr"/>
            <a:r>
              <a:rPr lang="en-US" sz="2800" b="1" dirty="0" smtClean="0"/>
              <a:t>Life expectancy has increased</a:t>
            </a:r>
            <a:endParaRPr lang="en-US" sz="2800" b="1" dirty="0"/>
          </a:p>
        </p:txBody>
      </p:sp>
    </p:spTree>
    <p:extLst>
      <p:ext uri="{BB962C8B-B14F-4D97-AF65-F5344CB8AC3E}">
        <p14:creationId xmlns:p14="http://schemas.microsoft.com/office/powerpoint/2010/main" val="232486041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500"/>
                                        <p:tgtEl>
                                          <p:spTgt spid="8">
                                            <p:txEl>
                                              <p:pRg st="1" end="1"/>
                                            </p:txEl>
                                          </p:spTgt>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838200" y="1273815"/>
            <a:ext cx="10515600" cy="4351338"/>
          </a:xfrm>
        </p:spPr>
        <p:txBody>
          <a:bodyPr>
            <a:normAutofit/>
          </a:bodyPr>
          <a:lstStyle/>
          <a:p>
            <a:pPr marL="0" indent="0" algn="ctr">
              <a:buNone/>
            </a:pPr>
            <a:r>
              <a:rPr lang="en-US" sz="7200" b="1" dirty="0" smtClean="0">
                <a:ln w="18000">
                  <a:solidFill>
                    <a:schemeClr val="accent2">
                      <a:satMod val="140000"/>
                    </a:schemeClr>
                  </a:solidFill>
                  <a:prstDash val="solid"/>
                  <a:miter lim="800000"/>
                </a:ln>
                <a:effectLst>
                  <a:outerShdw blurRad="25500" dist="23000" dir="7020000" algn="tl">
                    <a:srgbClr val="000000">
                      <a:alpha val="50000"/>
                    </a:srgbClr>
                  </a:outerShdw>
                </a:effectLst>
              </a:rPr>
              <a:t>Choosing the right supplement for optimal health </a:t>
            </a:r>
            <a:endParaRPr lang="en-AU" sz="7200"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07509690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520" y="333594"/>
            <a:ext cx="10515600" cy="1325563"/>
          </a:xfrm>
        </p:spPr>
        <p:txBody>
          <a:bodyPr/>
          <a:lstStyle/>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HOW ARE VITAMINS ABSORBED </a:t>
            </a:r>
            <a:endParaRPr lang="en-AU"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50" name="Picture 2" descr="http://cdn2.ispringsolutions.com/ispring_bitrix/content/resources/demo/presenter/digestive_system/data/img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320" y="-1"/>
            <a:ext cx="670768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3628" y="1423500"/>
            <a:ext cx="6096000" cy="5262979"/>
          </a:xfrm>
          <a:prstGeom prst="rect">
            <a:avLst/>
          </a:prstGeom>
        </p:spPr>
        <p:txBody>
          <a:bodyPr>
            <a:spAutoFit/>
          </a:bodyPr>
          <a:lstStyle/>
          <a:p>
            <a:pPr marL="457200" indent="-457200">
              <a:buFont typeface="Wingdings" charset="2"/>
              <a:buChar char="Ø"/>
            </a:pPr>
            <a:r>
              <a:rPr lang="en-US" sz="2800" dirty="0">
                <a:solidFill>
                  <a:schemeClr val="bg1"/>
                </a:solidFill>
              </a:rPr>
              <a:t>Vitamin and mineral absorption relies largely on a shuttle to carry nutrients into the bloodstream (carrier-mediated).</a:t>
            </a:r>
          </a:p>
          <a:p>
            <a:pPr marL="457200" indent="-457200">
              <a:buFont typeface="Wingdings" charset="2"/>
              <a:buChar char="Ø"/>
            </a:pPr>
            <a:r>
              <a:rPr lang="en-US" sz="2800" dirty="0">
                <a:solidFill>
                  <a:schemeClr val="bg1"/>
                </a:solidFill>
              </a:rPr>
              <a:t>There are a limited number of shuttles (ions, proteins, and other small molecules) and a limited number of absorption sites.</a:t>
            </a:r>
          </a:p>
          <a:p>
            <a:pPr marL="457200" indent="-457200">
              <a:buFont typeface="Wingdings" charset="2"/>
              <a:buChar char="Ø"/>
            </a:pPr>
            <a:r>
              <a:rPr lang="en-US" sz="2800" dirty="0">
                <a:solidFill>
                  <a:schemeClr val="bg1"/>
                </a:solidFill>
              </a:rPr>
              <a:t>Vitamin and mineral absorption can be enhanced by presenting solutions in optimal concentration to the absorption sites.</a:t>
            </a:r>
          </a:p>
        </p:txBody>
      </p:sp>
    </p:spTree>
    <p:extLst>
      <p:ext uri="{BB962C8B-B14F-4D97-AF65-F5344CB8AC3E}">
        <p14:creationId xmlns:p14="http://schemas.microsoft.com/office/powerpoint/2010/main" val="322517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4" name="Rectangle 3"/>
          <p:cNvSpPr/>
          <p:nvPr/>
        </p:nvSpPr>
        <p:spPr>
          <a:xfrm>
            <a:off x="225973" y="1056289"/>
            <a:ext cx="4692868" cy="4401205"/>
          </a:xfrm>
          <a:prstGeom prst="rect">
            <a:avLst/>
          </a:prstGeom>
        </p:spPr>
        <p:txBody>
          <a:bodyPr wrap="square">
            <a:spAutoFit/>
          </a:bodyPr>
          <a:lstStyle/>
          <a:p>
            <a:pPr marL="457200" indent="-457200">
              <a:buFont typeface="Wingdings" charset="2"/>
              <a:buChar char="Ø"/>
            </a:pPr>
            <a:r>
              <a:rPr lang="en-US" sz="2800" dirty="0">
                <a:solidFill>
                  <a:schemeClr val="bg1"/>
                </a:solidFill>
              </a:rPr>
              <a:t>Pill may not completely dissolve before moving into intestinal tract.</a:t>
            </a:r>
          </a:p>
          <a:p>
            <a:pPr marL="457200" indent="-457200">
              <a:buFont typeface="Wingdings" charset="2"/>
              <a:buChar char="Ø"/>
            </a:pPr>
            <a:r>
              <a:rPr lang="en-US" sz="2800" dirty="0">
                <a:solidFill>
                  <a:schemeClr val="bg1"/>
                </a:solidFill>
              </a:rPr>
              <a:t>Pills can get caught in the folds of the stomach.</a:t>
            </a:r>
          </a:p>
          <a:p>
            <a:pPr marL="457200" indent="-457200">
              <a:buFont typeface="Wingdings" charset="2"/>
              <a:buChar char="Ø"/>
            </a:pPr>
            <a:r>
              <a:rPr lang="en-US" sz="2800" dirty="0">
                <a:solidFill>
                  <a:schemeClr val="bg1"/>
                </a:solidFill>
              </a:rPr>
              <a:t>Pill dissolves but the water taken with it makes the stomach dump contents and absorption sites become saturated.</a:t>
            </a:r>
          </a:p>
        </p:txBody>
      </p:sp>
      <p:pic>
        <p:nvPicPr>
          <p:cNvPr id="3074" name="Picture 2" descr="https://dr282zn36sxxg.cloudfront.net/datastreams/f-d%3Acae8b30803a93c636498e9c7ce0a3cb01c38d3c44f72c45c35b2be27%2BIMAGE%2B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499" y="88887"/>
            <a:ext cx="7620000" cy="661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51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4" name="Picture 7" descr="xray_001"/>
          <p:cNvPicPr>
            <a:picLocks noChangeAspect="1" noChangeArrowheads="1"/>
          </p:cNvPicPr>
          <p:nvPr/>
        </p:nvPicPr>
        <p:blipFill>
          <a:blip r:embed="rId3" cstate="print"/>
          <a:srcRect/>
          <a:stretch>
            <a:fillRect/>
          </a:stretch>
        </p:blipFill>
        <p:spPr>
          <a:xfrm>
            <a:off x="0" y="0"/>
            <a:ext cx="6337386" cy="6858000"/>
          </a:xfrm>
          <a:prstGeom prst="rect">
            <a:avLst/>
          </a:prstGeom>
          <a:noFill/>
          <a:ln/>
        </p:spPr>
      </p:pic>
      <p:sp>
        <p:nvSpPr>
          <p:cNvPr id="5" name="TextBox 4"/>
          <p:cNvSpPr txBox="1"/>
          <p:nvPr/>
        </p:nvSpPr>
        <p:spPr>
          <a:xfrm>
            <a:off x="6775796" y="1720840"/>
            <a:ext cx="4528080" cy="3416320"/>
          </a:xfrm>
          <a:prstGeom prst="rect">
            <a:avLst/>
          </a:prstGeom>
          <a:noFill/>
        </p:spPr>
        <p:txBody>
          <a:bodyPr wrap="square" rtlCol="0">
            <a:spAutoFit/>
          </a:bodyPr>
          <a:lstStyle/>
          <a:p>
            <a:pPr algn="ctr"/>
            <a:r>
              <a:rPr lang="en-US" sz="7200" b="1" dirty="0" smtClean="0">
                <a:ln w="18000">
                  <a:solidFill>
                    <a:schemeClr val="bg1"/>
                  </a:solidFill>
                  <a:prstDash val="solid"/>
                  <a:miter lim="800000"/>
                </a:ln>
                <a:noFill/>
                <a:effectLst>
                  <a:outerShdw blurRad="25500" dist="23000" dir="7020000" algn="tl">
                    <a:srgbClr val="000000">
                      <a:alpha val="50000"/>
                    </a:srgbClr>
                  </a:outerShdw>
                </a:effectLst>
              </a:rPr>
              <a:t>DO PILLS REALLY DISSOLVE?</a:t>
            </a:r>
            <a:endParaRPr lang="en-AU" sz="7200" b="1" dirty="0">
              <a:ln w="18000">
                <a:solidFill>
                  <a:schemeClr val="bg1"/>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8164644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500" fill="hold"/>
                                        <p:tgtEl>
                                          <p:spTgt spid="5"/>
                                        </p:tgtEl>
                                        <p:attrNameLst>
                                          <p:attrName>style.color</p:attrName>
                                        </p:attrNameLst>
                                      </p:cBhvr>
                                      <p:to>
                                        <p:clrVal>
                                          <a:schemeClr val="accent2"/>
                                        </p:clrVal>
                                      </p:to>
                                    </p:set>
                                    <p:set>
                                      <p:cBhvr>
                                        <p:cTn id="7" dur="500" fill="hold"/>
                                        <p:tgtEl>
                                          <p:spTgt spid="5"/>
                                        </p:tgtEl>
                                        <p:attrNameLst>
                                          <p:attrName>fillcolor</p:attrName>
                                        </p:attrNameLst>
                                      </p:cBhvr>
                                      <p:to>
                                        <p:clrVal>
                                          <a:schemeClr val="accent2"/>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4" name="Picture 3" descr="Isotoni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338567"/>
            <a:ext cx="2692400" cy="835160"/>
          </a:xfrm>
          <a:prstGeom prst="rect">
            <a:avLst/>
          </a:prstGeom>
        </p:spPr>
      </p:pic>
      <p:sp>
        <p:nvSpPr>
          <p:cNvPr id="5" name="Rectangle 4"/>
          <p:cNvSpPr/>
          <p:nvPr/>
        </p:nvSpPr>
        <p:spPr>
          <a:xfrm>
            <a:off x="15781" y="5762037"/>
            <a:ext cx="12176219" cy="923330"/>
          </a:xfrm>
          <a:prstGeom prst="rect">
            <a:avLst/>
          </a:prstGeom>
        </p:spPr>
        <p:txBody>
          <a:bodyPr wrap="square">
            <a:spAutoFit/>
          </a:bodyPr>
          <a:lstStyle/>
          <a:p>
            <a:pPr algn="ctr"/>
            <a:r>
              <a:rPr lang="en-US" sz="5400" b="1" dirty="0">
                <a:cs typeface="Book Antiqua"/>
              </a:rPr>
              <a:t>Offers a </a:t>
            </a:r>
            <a:r>
              <a:rPr lang="en-US" sz="5400" b="1" dirty="0" smtClean="0">
                <a:cs typeface="Book Antiqua"/>
              </a:rPr>
              <a:t>Powerful, Nutritional </a:t>
            </a:r>
            <a:r>
              <a:rPr lang="en-US" sz="5400" b="1" dirty="0">
                <a:cs typeface="Book Antiqua"/>
              </a:rPr>
              <a:t>Solution!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740" y="1473240"/>
            <a:ext cx="9753600" cy="4933950"/>
          </a:xfrm>
          <a:prstGeom prst="rect">
            <a:avLst/>
          </a:prstGeom>
        </p:spPr>
      </p:pic>
    </p:spTree>
    <p:extLst>
      <p:ext uri="{BB962C8B-B14F-4D97-AF65-F5344CB8AC3E}">
        <p14:creationId xmlns:p14="http://schemas.microsoft.com/office/powerpoint/2010/main" val="29745424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ln w="18000">
                  <a:solidFill>
                    <a:schemeClr val="bg1"/>
                  </a:solidFill>
                  <a:prstDash val="solid"/>
                  <a:miter lim="800000"/>
                </a:ln>
                <a:noFill/>
                <a:effectLst>
                  <a:outerShdw blurRad="25500" dist="23000" dir="7020000" algn="tl">
                    <a:srgbClr val="000000">
                      <a:alpha val="50000"/>
                    </a:srgbClr>
                  </a:outerShdw>
                </a:effectLst>
              </a:rPr>
              <a:t>EXPERIENCE THE DIFFERENCE </a:t>
            </a:r>
            <a:endParaRPr lang="en-AU" sz="54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838200" y="1478773"/>
            <a:ext cx="10515600" cy="4351338"/>
          </a:xfrm>
        </p:spPr>
        <p:txBody>
          <a:bodyPr>
            <a:noAutofit/>
          </a:bodyPr>
          <a:lstStyle/>
          <a:p>
            <a:pPr>
              <a:buFont typeface="Wingdings" panose="05000000000000000000" pitchFamily="2" charset="2"/>
              <a:buChar char="ü"/>
            </a:pPr>
            <a:r>
              <a:rPr lang="en-US" sz="3200" dirty="0"/>
              <a:t>Superior Quality</a:t>
            </a:r>
          </a:p>
          <a:p>
            <a:pPr marL="914400" lvl="1" indent="-457200">
              <a:buFont typeface="Arial"/>
              <a:buChar char="•"/>
            </a:pPr>
            <a:r>
              <a:rPr lang="en-US" sz="2800" dirty="0"/>
              <a:t>The Best Raw Materials</a:t>
            </a:r>
          </a:p>
          <a:p>
            <a:pPr marL="914400" lvl="1" indent="-457200">
              <a:buFont typeface="Arial"/>
              <a:buChar char="•"/>
            </a:pPr>
            <a:r>
              <a:rPr lang="en-US" sz="2800" dirty="0"/>
              <a:t>Trusted Manufacturers</a:t>
            </a:r>
          </a:p>
          <a:p>
            <a:pPr>
              <a:buFont typeface="Wingdings" panose="05000000000000000000" pitchFamily="2" charset="2"/>
              <a:buChar char="ü"/>
            </a:pPr>
            <a:r>
              <a:rPr lang="en-US" sz="3200" dirty="0"/>
              <a:t>GMP Standards</a:t>
            </a:r>
          </a:p>
          <a:p>
            <a:pPr marL="914400" lvl="1" indent="-457200">
              <a:buFont typeface="Arial"/>
              <a:buChar char="•"/>
            </a:pPr>
            <a:r>
              <a:rPr lang="en-US" sz="2800" dirty="0"/>
              <a:t>Good Manufacturing Practices</a:t>
            </a:r>
          </a:p>
          <a:p>
            <a:pPr marL="914400" lvl="1" indent="-457200">
              <a:buFont typeface="Arial"/>
              <a:buChar char="•"/>
            </a:pPr>
            <a:r>
              <a:rPr lang="en-US" sz="2800" dirty="0"/>
              <a:t>TGA approved</a:t>
            </a:r>
          </a:p>
          <a:p>
            <a:pPr>
              <a:buFont typeface="Wingdings" panose="05000000000000000000" pitchFamily="2" charset="2"/>
              <a:buChar char="ü"/>
            </a:pPr>
            <a:r>
              <a:rPr lang="en-US" sz="3200" dirty="0"/>
              <a:t>Best Science</a:t>
            </a:r>
          </a:p>
          <a:p>
            <a:pPr marL="914400" lvl="1" indent="-457200">
              <a:buFont typeface="Arial"/>
              <a:buChar char="•"/>
            </a:pPr>
            <a:r>
              <a:rPr lang="en-US" sz="2800" dirty="0"/>
              <a:t>Clinical Research</a:t>
            </a:r>
          </a:p>
          <a:p>
            <a:pPr marL="914400" lvl="1" indent="-457200">
              <a:buFont typeface="Arial"/>
              <a:buChar char="•"/>
            </a:pPr>
            <a:r>
              <a:rPr lang="en-US" sz="2800" dirty="0"/>
              <a:t>Proven Results</a:t>
            </a:r>
          </a:p>
          <a:p>
            <a:pPr>
              <a:buFont typeface="Wingdings" panose="05000000000000000000" pitchFamily="2" charset="2"/>
              <a:buChar char="ü"/>
            </a:pPr>
            <a:r>
              <a:rPr lang="en-US" sz="3200" dirty="0"/>
              <a:t>Isotonic Delivery</a:t>
            </a:r>
          </a:p>
          <a:p>
            <a:endParaRPr lang="en-AU" sz="3600" dirty="0"/>
          </a:p>
        </p:txBody>
      </p:sp>
      <p:pic>
        <p:nvPicPr>
          <p:cNvPr id="6146" name="Picture 2" descr="http://images.marketamerica.com/site/ix/desktop/images/pages/home/isotonix-opc3@2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796" y="131762"/>
            <a:ext cx="4991100" cy="641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706390"/>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54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424196"/>
            <a:ext cx="12192000" cy="59252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0" y="4101548"/>
            <a:ext cx="10515600" cy="1325563"/>
          </a:xfrm>
        </p:spPr>
        <p:txBody>
          <a:bodyPr/>
          <a:lstStyle/>
          <a:p>
            <a:r>
              <a:rPr lang="en-US" b="1" dirty="0" smtClean="0">
                <a:ln w="18000">
                  <a:solidFill>
                    <a:schemeClr val="bg1"/>
                  </a:solidFill>
                  <a:prstDash val="solid"/>
                  <a:miter lim="800000"/>
                </a:ln>
                <a:noFill/>
                <a:effectLst>
                  <a:outerShdw blurRad="25500" dist="23000" dir="7020000" algn="tl">
                    <a:srgbClr val="000000">
                      <a:alpha val="50000"/>
                    </a:srgbClr>
                  </a:outerShdw>
                </a:effectLst>
              </a:rPr>
              <a:t>THE ISOTONIX ADVANTAGE </a:t>
            </a:r>
            <a:endParaRPr lang="en-AU"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13681" y="5113995"/>
            <a:ext cx="12178319" cy="1744005"/>
          </a:xfrm>
        </p:spPr>
        <p:txBody>
          <a:bodyPr>
            <a:normAutofit lnSpcReduction="10000"/>
          </a:bodyPr>
          <a:lstStyle/>
          <a:p>
            <a:pPr>
              <a:buFont typeface="Wingdings" panose="05000000000000000000" pitchFamily="2" charset="2"/>
              <a:buChar char="ü"/>
            </a:pPr>
            <a:r>
              <a:rPr lang="en-US" dirty="0">
                <a:solidFill>
                  <a:schemeClr val="bg1"/>
                </a:solidFill>
              </a:rPr>
              <a:t>The careful formulation of </a:t>
            </a:r>
            <a:r>
              <a:rPr lang="en-US" dirty="0" err="1">
                <a:solidFill>
                  <a:schemeClr val="bg1"/>
                </a:solidFill>
              </a:rPr>
              <a:t>Isotonix</a:t>
            </a:r>
            <a:r>
              <a:rPr lang="en-US" dirty="0">
                <a:solidFill>
                  <a:schemeClr val="bg1"/>
                </a:solidFill>
              </a:rPr>
              <a:t> clears the stomach at an optimal, regulated rate to </a:t>
            </a:r>
            <a:r>
              <a:rPr lang="en-US" dirty="0" err="1">
                <a:solidFill>
                  <a:schemeClr val="bg1"/>
                </a:solidFill>
              </a:rPr>
              <a:t>maximise</a:t>
            </a:r>
            <a:r>
              <a:rPr lang="en-US" dirty="0">
                <a:solidFill>
                  <a:schemeClr val="bg1"/>
                </a:solidFill>
              </a:rPr>
              <a:t> absorption without saturation.</a:t>
            </a:r>
          </a:p>
          <a:p>
            <a:pPr>
              <a:buFont typeface="Wingdings" panose="05000000000000000000" pitchFamily="2" charset="2"/>
              <a:buChar char="ü"/>
            </a:pPr>
            <a:r>
              <a:rPr lang="en-US" dirty="0">
                <a:solidFill>
                  <a:schemeClr val="bg1"/>
                </a:solidFill>
              </a:rPr>
              <a:t>It’s fast but controlled, and allows your body’s own transport mechanisms to efficiently shuttle vitamins into the blood stream.</a:t>
            </a:r>
          </a:p>
          <a:p>
            <a:pPr>
              <a:buFont typeface="Wingdings" panose="05000000000000000000" pitchFamily="2" charset="2"/>
              <a:buChar char="ü"/>
            </a:pPr>
            <a:endParaRPr lang="en-AU" dirty="0">
              <a:solidFill>
                <a:schemeClr val="bg1"/>
              </a:solidFill>
            </a:endParaRPr>
          </a:p>
        </p:txBody>
      </p:sp>
      <p:sp>
        <p:nvSpPr>
          <p:cNvPr id="4" name="AutoShape 2" descr="https://www.drinkliquidvitamins.com/img/isotonic-delivery.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76961915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372" y="365125"/>
            <a:ext cx="11508828" cy="1325563"/>
          </a:xfrm>
        </p:spPr>
        <p:txBody>
          <a:bodyPr>
            <a:noAutofit/>
          </a:bodyPr>
          <a:lstStyle/>
          <a:p>
            <a:r>
              <a:rPr lang="en-US" sz="4800" b="1" dirty="0">
                <a:ln w="18000">
                  <a:solidFill>
                    <a:schemeClr val="bg1"/>
                  </a:solidFill>
                  <a:prstDash val="solid"/>
                  <a:miter lim="800000"/>
                </a:ln>
                <a:noFill/>
                <a:effectLst>
                  <a:outerShdw blurRad="25500" dist="23000" dir="7020000" algn="tl">
                    <a:srgbClr val="000000">
                      <a:alpha val="50000"/>
                    </a:srgbClr>
                  </a:outerShdw>
                </a:effectLst>
                <a:latin typeface="Book Antiqua"/>
                <a:cs typeface="Book Antiqua"/>
              </a:rPr>
              <a:t>Each Ingredient has Multiple Functions</a:t>
            </a:r>
            <a:endParaRPr lang="en-AU" sz="4800" b="1" dirty="0">
              <a:ln w="18000">
                <a:solidFill>
                  <a:schemeClr val="bg1"/>
                </a:solidFill>
                <a:prstDash val="solid"/>
                <a:miter lim="800000"/>
              </a:ln>
              <a:noFill/>
              <a:effectLst>
                <a:outerShdw blurRad="25500" dist="23000" dir="7020000" algn="tl">
                  <a:srgbClr val="000000">
                    <a:alpha val="50000"/>
                  </a:srgbClr>
                </a:outerShdw>
              </a:effectLst>
            </a:endParaRPr>
          </a:p>
        </p:txBody>
      </p:sp>
      <p:graphicFrame>
        <p:nvGraphicFramePr>
          <p:cNvPr id="4" name="Group 237"/>
          <p:cNvGraphicFramePr>
            <a:graphicFrameLocks/>
          </p:cNvGraphicFramePr>
          <p:nvPr>
            <p:extLst>
              <p:ext uri="{D42A27DB-BD31-4B8C-83A1-F6EECF244321}">
                <p14:modId xmlns:p14="http://schemas.microsoft.com/office/powerpoint/2010/main" val="2936485792"/>
              </p:ext>
            </p:extLst>
          </p:nvPr>
        </p:nvGraphicFramePr>
        <p:xfrm>
          <a:off x="441435" y="1663255"/>
          <a:ext cx="11461530" cy="4525966"/>
        </p:xfrm>
        <a:graphic>
          <a:graphicData uri="http://schemas.openxmlformats.org/drawingml/2006/table">
            <a:tbl>
              <a:tblPr>
                <a:tableStyleId>{ED083AE6-46FA-4A59-8FB0-9F97EB10719F}</a:tableStyleId>
              </a:tblPr>
              <a:tblGrid>
                <a:gridCol w="2761469"/>
                <a:gridCol w="2843273"/>
                <a:gridCol w="2845484"/>
                <a:gridCol w="3011304"/>
              </a:tblGrid>
              <a:tr h="44608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Ingredient</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tx1">
                        <a:lumMod val="95000"/>
                        <a:lumOff val="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Primary Function</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accent6">
                        <a:lumMod val="7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Secondary Function</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accent6">
                        <a:lumMod val="7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Tertiary Function</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accent6">
                        <a:lumMod val="75000"/>
                      </a:schemeClr>
                    </a:solidFill>
                  </a:tcPr>
                </a:tc>
              </a:tr>
              <a:tr h="61753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Fructose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tx1">
                        <a:lumMod val="95000"/>
                        <a:lumOff val="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Control Gastric Emptying</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Osmolality</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Sweetener</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r>
              <a:tr h="61753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Glucose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tx1">
                        <a:lumMod val="95000"/>
                        <a:lumOff val="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Control Gastric Emptying</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Osmolality</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Sweetener</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r>
              <a:tr h="4445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Citric Acid</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tx1">
                        <a:lumMod val="95000"/>
                        <a:lumOff val="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Buffer</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Taste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Effervescence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r>
              <a:tr h="44608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Malic Acid</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tx1">
                        <a:lumMod val="95000"/>
                        <a:lumOff val="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smtClean="0">
                          <a:ln>
                            <a:noFill/>
                          </a:ln>
                          <a:solidFill>
                            <a:schemeClr val="bg1"/>
                          </a:solidFill>
                          <a:effectLst/>
                          <a:latin typeface="+mn-lt"/>
                        </a:rPr>
                        <a:t>Buffer</a:t>
                      </a:r>
                      <a:endParaRPr kumimoji="0" lang="en-US" sz="2000" b="0" i="0" u="none" strike="noStrike" cap="none" normalizeH="0" baseline="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Taste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Effervescence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r>
              <a:tr h="44608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Silicon Dioxide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tx1">
                        <a:lumMod val="95000"/>
                        <a:lumOff val="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Desiccant</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Flow Agent</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 </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r>
              <a:tr h="4445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err="1" smtClean="0">
                          <a:ln>
                            <a:noFill/>
                          </a:ln>
                          <a:solidFill>
                            <a:schemeClr val="bg1"/>
                          </a:solidFill>
                          <a:effectLst/>
                          <a:latin typeface="+mn-lt"/>
                        </a:rPr>
                        <a:t>Maltodextrin</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tx1">
                        <a:lumMod val="95000"/>
                        <a:lumOff val="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smtClean="0">
                          <a:ln>
                            <a:noFill/>
                          </a:ln>
                          <a:solidFill>
                            <a:schemeClr val="bg1"/>
                          </a:solidFill>
                          <a:effectLst/>
                          <a:latin typeface="+mn-lt"/>
                        </a:rPr>
                        <a:t>Moisture Control</a:t>
                      </a:r>
                      <a:endParaRPr kumimoji="0" lang="en-US" sz="2000" b="0" i="0" u="none" strike="noStrike" cap="none" normalizeH="0" baseline="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Osmolality</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Mouth Feel</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r>
              <a:tr h="61753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Potassium Bicarbonate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tx1">
                        <a:lumMod val="95000"/>
                        <a:lumOff val="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smtClean="0">
                          <a:ln>
                            <a:noFill/>
                          </a:ln>
                          <a:solidFill>
                            <a:schemeClr val="bg1"/>
                          </a:solidFill>
                          <a:effectLst/>
                          <a:latin typeface="+mn-lt"/>
                        </a:rPr>
                        <a:t>Buffer</a:t>
                      </a:r>
                      <a:endParaRPr kumimoji="0" lang="en-US" sz="2000" b="0" i="0" u="none" strike="noStrike" cap="none" normalizeH="0" baseline="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Effervescence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 </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r>
              <a:tr h="44608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Calcium </a:t>
                      </a:r>
                      <a:r>
                        <a:rPr kumimoji="0" lang="en-US" sz="2000" u="none" strike="noStrike" cap="none" normalizeH="0" baseline="0" dirty="0" err="1" smtClean="0">
                          <a:ln>
                            <a:noFill/>
                          </a:ln>
                          <a:solidFill>
                            <a:schemeClr val="bg1"/>
                          </a:solidFill>
                          <a:effectLst/>
                          <a:latin typeface="+mn-lt"/>
                        </a:rPr>
                        <a:t>Sulphate</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solidFill>
                      <a:schemeClr val="tx1">
                        <a:lumMod val="95000"/>
                        <a:lumOff val="5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smtClean="0">
                          <a:ln>
                            <a:noFill/>
                          </a:ln>
                          <a:solidFill>
                            <a:schemeClr val="bg1"/>
                          </a:solidFill>
                          <a:effectLst/>
                          <a:latin typeface="+mn-lt"/>
                        </a:rPr>
                        <a:t> Desiccant</a:t>
                      </a:r>
                      <a:endParaRPr kumimoji="0" lang="en-US" sz="2000" b="0" i="0" u="none" strike="noStrike" cap="none" normalizeH="0" baseline="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smtClean="0">
                          <a:ln>
                            <a:noFill/>
                          </a:ln>
                          <a:solidFill>
                            <a:schemeClr val="bg1"/>
                          </a:solidFill>
                          <a:effectLst/>
                          <a:latin typeface="+mn-lt"/>
                        </a:rPr>
                        <a:t>Flow Agent </a:t>
                      </a:r>
                      <a:endParaRPr kumimoji="0" lang="en-US" sz="2000" b="0" i="0" u="none" strike="noStrike" cap="none" normalizeH="0" baseline="0" smtClean="0">
                        <a:ln>
                          <a:noFill/>
                        </a:ln>
                        <a:solidFill>
                          <a:schemeClr val="bg1"/>
                        </a:solidFill>
                        <a:effectLst/>
                        <a:latin typeface="+mn-lt"/>
                        <a:cs typeface="Century Gothic"/>
                      </a:endParaRPr>
                    </a:p>
                  </a:txBody>
                  <a:tcPr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latin typeface="+mn-lt"/>
                        </a:rPr>
                        <a:t> </a:t>
                      </a:r>
                      <a:endParaRPr kumimoji="0" lang="en-US" sz="2000" b="0" i="0" u="none" strike="noStrike" cap="none" normalizeH="0" baseline="0" dirty="0" smtClean="0">
                        <a:ln>
                          <a:noFill/>
                        </a:ln>
                        <a:solidFill>
                          <a:schemeClr val="bg1"/>
                        </a:solidFill>
                        <a:effectLst/>
                        <a:latin typeface="+mn-lt"/>
                        <a:cs typeface="Century Gothic"/>
                      </a:endParaRPr>
                    </a:p>
                  </a:txBody>
                  <a:tcPr anchor="ctr" horzOverflow="overflow"/>
                </a:tc>
              </a:tr>
            </a:tbl>
          </a:graphicData>
        </a:graphic>
      </p:graphicFrame>
    </p:spTree>
    <p:extLst>
      <p:ext uri="{BB962C8B-B14F-4D97-AF65-F5344CB8AC3E}">
        <p14:creationId xmlns:p14="http://schemas.microsoft.com/office/powerpoint/2010/main" val="1575259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Oval 3"/>
          <p:cNvSpPr/>
          <p:nvPr/>
        </p:nvSpPr>
        <p:spPr>
          <a:xfrm>
            <a:off x="425669" y="157655"/>
            <a:ext cx="3468414" cy="3247697"/>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The </a:t>
            </a:r>
            <a:r>
              <a:rPr lang="en-US" sz="40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Isotonix</a:t>
            </a:r>
            <a:r>
              <a:rPr lang="en-US" sz="4000" b="1" baseline="30000" dirty="0">
                <a:ln w="18000">
                  <a:solidFill>
                    <a:schemeClr val="accent2">
                      <a:satMod val="140000"/>
                    </a:schemeClr>
                  </a:solidFill>
                  <a:prstDash val="solid"/>
                  <a:miter lim="800000"/>
                </a:ln>
                <a:noFill/>
                <a:effectLst>
                  <a:outerShdw blurRad="25500" dist="23000" dir="7020000" algn="tl">
                    <a:srgbClr val="000000">
                      <a:alpha val="50000"/>
                    </a:srgbClr>
                  </a:outerShdw>
                </a:effectLst>
              </a:rPr>
              <a:t>®</a:t>
            </a:r>
            <a:r>
              <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Advantage</a:t>
            </a:r>
            <a:endParaRPr lang="en-AU"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Rounded Rectangle 5"/>
          <p:cNvSpPr/>
          <p:nvPr/>
        </p:nvSpPr>
        <p:spPr>
          <a:xfrm>
            <a:off x="9234638" y="4390726"/>
            <a:ext cx="4781056" cy="571500"/>
          </a:xfrm>
          <a:prstGeom prst="roundRect">
            <a:avLst/>
          </a:prstGeom>
          <a:solidFill>
            <a:srgbClr val="C8232F">
              <a:alpha val="1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8875438" y="4858146"/>
            <a:ext cx="2841932" cy="1938992"/>
          </a:xfrm>
          <a:prstGeom prst="rect">
            <a:avLst/>
          </a:prstGeom>
          <a:noFill/>
        </p:spPr>
        <p:txBody>
          <a:bodyPr wrap="none" rtlCol="0">
            <a:spAutoFit/>
          </a:bodyPr>
          <a:lstStyle/>
          <a:p>
            <a:pPr marL="457200" indent="-457200">
              <a:buClr>
                <a:schemeClr val="accent4"/>
              </a:buClr>
              <a:buFont typeface="Wingdings" panose="05000000000000000000" pitchFamily="2" charset="2"/>
              <a:buChar char="ü"/>
            </a:pPr>
            <a:r>
              <a:rPr lang="en-US" sz="2400" dirty="0" smtClean="0">
                <a:solidFill>
                  <a:schemeClr val="bg1"/>
                </a:solidFill>
              </a:rPr>
              <a:t>Hydrochloric Acid</a:t>
            </a:r>
          </a:p>
          <a:p>
            <a:pPr marL="457200" indent="-457200">
              <a:buClr>
                <a:schemeClr val="accent4"/>
              </a:buClr>
              <a:buFont typeface="Wingdings" panose="05000000000000000000" pitchFamily="2" charset="2"/>
              <a:buChar char="ü"/>
            </a:pPr>
            <a:r>
              <a:rPr lang="en-US" sz="2400" dirty="0" smtClean="0">
                <a:solidFill>
                  <a:schemeClr val="bg1"/>
                </a:solidFill>
              </a:rPr>
              <a:t>Water</a:t>
            </a:r>
          </a:p>
          <a:p>
            <a:pPr marL="457200" indent="-457200">
              <a:buClr>
                <a:schemeClr val="accent4"/>
              </a:buClr>
              <a:buFont typeface="Wingdings" panose="05000000000000000000" pitchFamily="2" charset="2"/>
              <a:buChar char="ü"/>
            </a:pPr>
            <a:r>
              <a:rPr lang="en-US" sz="2400" dirty="0" smtClean="0">
                <a:solidFill>
                  <a:schemeClr val="bg1"/>
                </a:solidFill>
              </a:rPr>
              <a:t>Enzymes</a:t>
            </a:r>
          </a:p>
          <a:p>
            <a:pPr marL="457200" indent="-457200">
              <a:buClr>
                <a:schemeClr val="accent4"/>
              </a:buClr>
              <a:buFont typeface="Wingdings" panose="05000000000000000000" pitchFamily="2" charset="2"/>
              <a:buChar char="ü"/>
            </a:pPr>
            <a:r>
              <a:rPr lang="en-US" sz="2400" dirty="0" smtClean="0">
                <a:solidFill>
                  <a:schemeClr val="bg1"/>
                </a:solidFill>
              </a:rPr>
              <a:t>Pepsin</a:t>
            </a:r>
          </a:p>
          <a:p>
            <a:pPr marL="457200" indent="-457200">
              <a:buClr>
                <a:schemeClr val="accent4"/>
              </a:buClr>
              <a:buFont typeface="Wingdings" panose="05000000000000000000" pitchFamily="2" charset="2"/>
              <a:buChar char="ü"/>
            </a:pPr>
            <a:r>
              <a:rPr lang="en-US" sz="2400" dirty="0" err="1" smtClean="0">
                <a:solidFill>
                  <a:schemeClr val="bg1"/>
                </a:solidFill>
              </a:rPr>
              <a:t>Intrincic</a:t>
            </a:r>
            <a:r>
              <a:rPr lang="en-US" sz="2400" dirty="0" smtClean="0">
                <a:solidFill>
                  <a:schemeClr val="bg1"/>
                </a:solidFill>
              </a:rPr>
              <a:t> Factor</a:t>
            </a:r>
            <a:endParaRPr lang="en-GB" sz="2400" dirty="0">
              <a:solidFill>
                <a:schemeClr val="bg1"/>
              </a:solidFill>
            </a:endParaRPr>
          </a:p>
        </p:txBody>
      </p:sp>
      <p:sp>
        <p:nvSpPr>
          <p:cNvPr id="8" name="Rectangle 2"/>
          <p:cNvSpPr txBox="1">
            <a:spLocks noRot="1" noChangeArrowheads="1"/>
          </p:cNvSpPr>
          <p:nvPr/>
        </p:nvSpPr>
        <p:spPr>
          <a:xfrm>
            <a:off x="9063256" y="4355302"/>
            <a:ext cx="2332806" cy="70609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200" dirty="0" smtClean="0">
                <a:solidFill>
                  <a:schemeClr val="bg1"/>
                </a:solidFill>
              </a:rPr>
              <a:t>Digestion</a:t>
            </a:r>
          </a:p>
        </p:txBody>
      </p:sp>
      <p:sp>
        <p:nvSpPr>
          <p:cNvPr id="9" name="Oval 8"/>
          <p:cNvSpPr/>
          <p:nvPr/>
        </p:nvSpPr>
        <p:spPr>
          <a:xfrm>
            <a:off x="467707" y="152395"/>
            <a:ext cx="3468414" cy="3247697"/>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err="1"/>
              <a:t>Isotonix</a:t>
            </a:r>
            <a:r>
              <a:rPr lang="en-US" sz="2400" dirty="0"/>
              <a:t> products are buffered to protect nutrients from Hydrochloric Acid degradation in the stomach.</a:t>
            </a:r>
          </a:p>
        </p:txBody>
      </p:sp>
    </p:spTree>
    <p:extLst>
      <p:ext uri="{BB962C8B-B14F-4D97-AF65-F5344CB8AC3E}">
        <p14:creationId xmlns:p14="http://schemas.microsoft.com/office/powerpoint/2010/main" val="4143886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8"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9023"/>
            <a:ext cx="12192000" cy="1325563"/>
          </a:xfrm>
        </p:spPr>
        <p:txBody>
          <a:bodyPr>
            <a:noAutofit/>
          </a:bodyPr>
          <a:lstStyle/>
          <a:p>
            <a:pPr algn="ctr"/>
            <a:r>
              <a:rPr lang="en-US" sz="8800" b="1" dirty="0">
                <a:ln w="18000">
                  <a:solidFill>
                    <a:schemeClr val="bg1"/>
                  </a:solidFill>
                  <a:prstDash val="solid"/>
                  <a:miter lim="800000"/>
                </a:ln>
                <a:noFill/>
                <a:effectLst>
                  <a:outerShdw blurRad="25500" dist="23000" dir="7020000" algn="tl">
                    <a:srgbClr val="000000">
                      <a:alpha val="50000"/>
                    </a:srgbClr>
                  </a:outerShdw>
                </a:effectLst>
              </a:rPr>
              <a:t>The </a:t>
            </a:r>
            <a:r>
              <a:rPr lang="en-US" sz="8800" b="1" dirty="0" err="1">
                <a:ln w="18000">
                  <a:solidFill>
                    <a:schemeClr val="bg1"/>
                  </a:solidFill>
                  <a:prstDash val="solid"/>
                  <a:miter lim="800000"/>
                </a:ln>
                <a:noFill/>
                <a:effectLst>
                  <a:outerShdw blurRad="25500" dist="23000" dir="7020000" algn="tl">
                    <a:srgbClr val="000000">
                      <a:alpha val="50000"/>
                    </a:srgbClr>
                  </a:outerShdw>
                </a:effectLst>
              </a:rPr>
              <a:t>Isotonix</a:t>
            </a:r>
            <a:r>
              <a:rPr lang="en-US" sz="8800" b="1" baseline="30000" dirty="0">
                <a:ln w="18000">
                  <a:solidFill>
                    <a:schemeClr val="bg1"/>
                  </a:solidFill>
                  <a:prstDash val="solid"/>
                  <a:miter lim="800000"/>
                </a:ln>
                <a:noFill/>
                <a:effectLst>
                  <a:outerShdw blurRad="25500" dist="23000" dir="7020000" algn="tl">
                    <a:srgbClr val="000000">
                      <a:alpha val="50000"/>
                    </a:srgbClr>
                  </a:outerShdw>
                </a:effectLst>
              </a:rPr>
              <a:t>®</a:t>
            </a:r>
            <a:r>
              <a:rPr lang="en-US" sz="8800" b="1" dirty="0">
                <a:ln w="18000">
                  <a:solidFill>
                    <a:schemeClr val="bg1"/>
                  </a:solidFill>
                  <a:prstDash val="solid"/>
                  <a:miter lim="800000"/>
                </a:ln>
                <a:noFill/>
                <a:effectLst>
                  <a:outerShdw blurRad="25500" dist="23000" dir="7020000" algn="tl">
                    <a:srgbClr val="000000">
                      <a:alpha val="50000"/>
                    </a:srgbClr>
                  </a:outerShdw>
                </a:effectLst>
              </a:rPr>
              <a:t> Advantage</a:t>
            </a:r>
            <a:endParaRPr lang="en-AU" sz="88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5328744" y="2006134"/>
            <a:ext cx="6642538" cy="4351338"/>
          </a:xfrm>
        </p:spPr>
        <p:txBody>
          <a:bodyPr>
            <a:normAutofit/>
          </a:bodyPr>
          <a:lstStyle/>
          <a:p>
            <a:pPr>
              <a:buFont typeface="Wingdings" panose="05000000000000000000" pitchFamily="2" charset="2"/>
              <a:buChar char="ü"/>
            </a:pPr>
            <a:r>
              <a:rPr lang="en-US" sz="3200" dirty="0" err="1">
                <a:solidFill>
                  <a:schemeClr val="bg1"/>
                </a:solidFill>
              </a:rPr>
              <a:t>Isotonix</a:t>
            </a:r>
            <a:r>
              <a:rPr lang="en-US" sz="3200" baseline="30000" dirty="0">
                <a:solidFill>
                  <a:schemeClr val="bg1"/>
                </a:solidFill>
              </a:rPr>
              <a:t>®</a:t>
            </a:r>
            <a:r>
              <a:rPr lang="en-US" sz="3200" dirty="0">
                <a:solidFill>
                  <a:schemeClr val="bg1"/>
                </a:solidFill>
              </a:rPr>
              <a:t> products deliver the same concentration of particles as found in the body improving absorption of active ingredients.</a:t>
            </a:r>
          </a:p>
          <a:p>
            <a:pPr>
              <a:buFont typeface="Wingdings" panose="05000000000000000000" pitchFamily="2" charset="2"/>
              <a:buChar char="ü"/>
            </a:pPr>
            <a:r>
              <a:rPr lang="en-US" sz="3200" dirty="0" err="1">
                <a:solidFill>
                  <a:schemeClr val="bg1"/>
                </a:solidFill>
              </a:rPr>
              <a:t>Isotonix</a:t>
            </a:r>
            <a:r>
              <a:rPr lang="en-US" sz="3200" baseline="30000" dirty="0">
                <a:solidFill>
                  <a:schemeClr val="bg1"/>
                </a:solidFill>
              </a:rPr>
              <a:t>®</a:t>
            </a:r>
            <a:r>
              <a:rPr lang="en-US" sz="3200" dirty="0">
                <a:solidFill>
                  <a:schemeClr val="bg1"/>
                </a:solidFill>
              </a:rPr>
              <a:t> solutions are gentle on your system because they simulate body fluid.</a:t>
            </a:r>
          </a:p>
          <a:p>
            <a:pPr>
              <a:buFont typeface="Wingdings" panose="05000000000000000000" pitchFamily="2" charset="2"/>
              <a:buChar char="ü"/>
            </a:pPr>
            <a:endParaRPr lang="en-AU" sz="32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6902" y="1484586"/>
            <a:ext cx="5047593" cy="5047593"/>
          </a:xfrm>
          <a:prstGeom prst="rect">
            <a:avLst/>
          </a:prstGeom>
        </p:spPr>
      </p:pic>
    </p:spTree>
    <p:extLst>
      <p:ext uri="{BB962C8B-B14F-4D97-AF65-F5344CB8AC3E}">
        <p14:creationId xmlns:p14="http://schemas.microsoft.com/office/powerpoint/2010/main" val="726428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rot="16200000">
            <a:off x="-2732715" y="3001109"/>
            <a:ext cx="6573787" cy="830997"/>
          </a:xfrm>
          <a:prstGeom prst="rect">
            <a:avLst/>
          </a:prstGeom>
          <a:noFill/>
        </p:spPr>
        <p:txBody>
          <a:bodyPr wrap="none" rtlCol="0">
            <a:spAutoFit/>
          </a:bodyPr>
          <a:lstStyle/>
          <a:p>
            <a:r>
              <a:rPr lang="en-US" sz="4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CONTRIBUTING FACTORS</a:t>
            </a:r>
            <a:endParaRPr lang="en-AU"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Rectangle 4"/>
          <p:cNvSpPr/>
          <p:nvPr/>
        </p:nvSpPr>
        <p:spPr>
          <a:xfrm>
            <a:off x="827784" y="0"/>
            <a:ext cx="11364216" cy="34166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1210138" y="3441410"/>
            <a:ext cx="10981862" cy="3416607"/>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3442375" y="397534"/>
            <a:ext cx="5748690" cy="2646878"/>
          </a:xfrm>
          <a:prstGeom prst="rect">
            <a:avLst/>
          </a:prstGeom>
          <a:noFill/>
        </p:spPr>
        <p:txBody>
          <a:bodyPr wrap="none" lIns="91440" tIns="45720" rIns="91440" bIns="45720">
            <a:spAutoFit/>
          </a:bodyPr>
          <a:lstStyle/>
          <a:p>
            <a:pPr algn="ctr"/>
            <a:r>
              <a:rPr lang="en-US" sz="16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MORE</a:t>
            </a:r>
            <a:endParaRPr lang="en-US" sz="16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8" name="Rectangle 7"/>
          <p:cNvSpPr/>
          <p:nvPr/>
        </p:nvSpPr>
        <p:spPr>
          <a:xfrm>
            <a:off x="4454386" y="3915514"/>
            <a:ext cx="4142545" cy="2646878"/>
          </a:xfrm>
          <a:prstGeom prst="rect">
            <a:avLst/>
          </a:prstGeom>
          <a:noFill/>
        </p:spPr>
        <p:txBody>
          <a:bodyPr wrap="none" lIns="91440" tIns="45720" rIns="91440" bIns="45720">
            <a:spAutoFit/>
          </a:bodyPr>
          <a:lstStyle/>
          <a:p>
            <a:pPr algn="ctr"/>
            <a:r>
              <a:rPr lang="en-US" sz="16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LESS</a:t>
            </a:r>
            <a:endParaRPr lang="en-US" sz="16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1030" name="Picture 6" descr="http://www.olabahia.com.br/wp-content/uploads/2015/05/2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95" r="23865"/>
          <a:stretch/>
        </p:blipFill>
        <p:spPr bwMode="auto">
          <a:xfrm>
            <a:off x="1210139" y="1708302"/>
            <a:ext cx="2746360" cy="170830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8" descr="data:image/jpeg;base64,/9j/4AAQSkZJRgABAQAAAQABAAD/2wCEAAkGBxISEhUTEhIWFRUVFRcXEhgWFxUVFRUVFRcXFhUWFRUYHSggGBolHRUVITEhJSkrLi4uFx8zODMtNygtLisBCgoKDg0OGxAQGi0lICUtLS8tLy0vLS0tLS0tLS0tLS0tLS0tLS0tLS0tLS0tLS0tLS0tLS0tLS0tLS0tLS0vLf/AABEIALkBEAMBIgACEQEDEQH/xAAcAAABBQEBAQAAAAAAAAAAAAAFAgMEBgcBAAj/xABBEAABAwIDBQYDBwMCBAcAAAABAAIDBBEFEiEGMUFRYQcTIjJxgZGhsRQjQmJywdEzUuGS8DRTY4IIFRZzo7Lx/8QAGQEAAwEBAQAAAAAAAAAAAAAAAAECAwQF/8QAKxEAAgICAgIBAwIHAQAAAAAAAAECEQMhEjEEQVETIjJx8CNSYbHB0fEF/9oADAMBAAIRAxEAPwDYocR4SNyHn+H4qcDfcozmA7xdNsgLfIbdDuQJMnLyajmvoRYp1Azyj1RvZvPf6KQow1cT7BIBxoXUm6C7W42ylppJC6zg05eZdwA90pSSEiqdqu2LqZoggflkdq5w3tb/ACVmFPt9iDDdtS89DZw+YVfr8VfMS6Vxc87yTcqJE8FUor32M0nC+2OsbpIyOS3QsPxH8Iu3toe4WNNlPMPv9QFjssd929KjkNtd6TxpjTo+q9m6l76dkspGZ4zEXuBfWyn/AGhh0zD4r5Pnx+sLAz7TLkAsGh7gAPYq59k75HOcczib63JP1QtaS0FWanj9FklzDyv19DxTNBCS8IyxgfGQ8a20UXB2DMvP8jFxnfydeKdw/QsNO0NapQ1Vd2lxhsEdr+JxDW+pRbCHkxNzLowzV8UYTg65MmWXClLy6TIacuJFVLYgc1wOSsQpJJXrpJKAO3XLr11y6AO3XCVxIc5ACl4rl1y6AFLi5deugDq5ZdXkASF1cC6qEjxXWuskryQxb5eSbXklzrJAec+2pWB9rO0QqKju4zdkehtuLuPwVl7Qu0PuzJSwi5tYvB8pPLqsbmcb3KiK5O/RXREldYpykdqmKgrtK7ULT2AQsm2p07vkm2/4KoDxatG7Gh97IPRZ2f8ABWgdjt/tL7Hc0e+qANxgahUsfdvJCLM4ILtFNk9wuTy19iZt4/5UUraKSWprKeNlz94CR+Uakn2CsMHaBEzEfsJ0a0Bpd/1D+H6fFENiqaN7pJ7AvHgHQEXPx0+CxbaSMGvqXDQ98434g3T8TH9l/I/Jl93H4PpgFdWMYL2jzQFoe3vI7AOF/EOrT+xWp4Hj0FXH3kLwRxG5zTyI4Lpars5rPV0Re/TgpEERA1S4G6kqSs492FEYtSbKUQuFgV6CiMQkEKSYk26IooCOSkOKclbZRDN0SehDwevZlF70JbSpsCQCugpkOSrpjHLr10i645yYBBeXGldTEcK4urjjZACXuAFysm7Se0MtLqald4t0jx+Ho3qpXaJt6xl6eB93bpHN/D0B5rH6mpaDcDU80lHlt9f3KIzsxNzck6kneSvOHDivOmK59eKsZAq22TUBUirOiiQlQMLtNwkj6pqmfpbknR/kKhHXH+CtB7Ftap4/J+6z1/1+qvfYw8fbrE6mN3xBCa7Bm9hqrG3IsGHncK02Va2+Z9yx3J/1Cw8lXiZp47/iIjdnEx7ydnAta73uQf2Wc7fUojxSdo/EGv8A9QWpdneHFkb5nDWQgN/S2+vuSVlW3VT3mK1BBvYtb/paNPqn4iagrH5LTyOiuTG10Z2MxY09VE7MchcGvAO8HTUetkJnHmU3Y3DDUVkMQNgXBzv0s8R+i3nVOzA+kaeVpFxxT6bijAAHJKyrKPQxS8k2PNcueSoBa4VwPSS8JMBuZMujHJPuTblUdowyPZEfSNKQaXkpRSU+CZl9Roi924JcYJ4KUGp1jVnKNG8JuQyyJNygKW7coMjtU0zRj1BJmYE/dQMJk3tKfr6xkTS97g1rRckmw0Tb9iHZpmsBc4gAbyVkPaH2rRgOp6N2ZxuHyDyt4ENPEqtdoe3bqx7o2PcKcGwDTbvOrunRUSSSLQAEKeLl30UtCJK4E3N/5KUyZrhe+q93IOgcCPRRXgA6i3UK+hk0C3qvOck02nG90Rw3CZKl/dwsLndNw6k8E30BzZPBTXVTYdcu95HIKFtHhopqqWEXsx1hflYFbx2bbHNobl9nSvtmPIDgOio3btgAhqWVDfLMLOHJ7Rv9x9FgpW7XQzNInWKkk/JQ2p+Ny1QD1/8ACuXZE+2JR9WuB+F/2VKv8lcuyF9sTi6h30TXYn0fRr9yGbQUPfxCPddzb+gOqLvbcJiM6kckSSkqYotxdoega2KIAaBjbD0AXzZXVHeVdRJ/dK4/PRbdthjPdQuAOpBCwaA6uP8AcSnFbD0OScUS2DqTHX09t5fY+hBCETPACd2VrxHVRSuF8rwT9E5bVCPqNq6o9NOHNB5i6ezhR0CaFLy5deugZ5yjzQjKSU9vTdSdAOZ+QUvolsTGNFwhOJBVowkNkLzGpSWxUQls5ZLC4uhZTZ0Y0M1LrBD8ykVr+CiXTj0NsbrattOTI7Ro1JWM9om1stbI6OIEQN9s54k9Fonaw/uKF7muNyQ0f9xssCa+QnQmxSiuT36LWh+Kku3UDRSJKFhA8I6qDACHcSU/TTSA2sddFvYEOtw0xnNHqOSjOaCLHf8AQo3DO4nK4EenNNS0wcbtFj+6Tj8ADMKhc+RsTR4nuDW+pNl9S7KbMQUkDGMaM2UZ3W8TncSSsv7INji6X7ZM3RukIPE8XfwttYVlKqoBFPRhpvvWTf8AiLsIaUcTI74BhWwArAe3/FxJVRU7TcQsLnfqfoPkD8VnSVJDRljUtpSGpYWgx0FWfs2ly4jAfzH5gqqtNkW2Zn7uqhdykb8CbJrsTPqptQhu0OLMgjzEgEoPiG0LIWBzjoAsc232zfWSFrDaMaDqhslIkba7WuqXmNh8PE80DhfYBDIRZdqqkhv0TToo5itYXHI07t6l4NMe8jF972g/6ggsY16lEqVlra2KSbbBn1fQHwN/SPon3EqjbF7Rj7Kzvn+IAAnmp9TtlEDZhDk+cbOPnH5LZ3lgnWAnUoTs3iAqIyTa4dr+yNpNm0NqziisfmeTwGg/dP1D7NJ6Jmgjs3qdfip9lS+B4pBThC5ZXZm4jVksBeAXXFOyUji846JIcm6qSwWL2zdaRAnfcppcJXlqQU/tqrYxTMiJ8bngtHRpuSshps2YWV67Xq1jqxjG6ujZ4uQzG4HyVDZPa7ieCMP4t/P/AD/Bqx6IuzDXinC85j+r90nCIppngQQPlPQWHuVYoOznGJNRDFHx8Ulz8AFtYgJUPs8+vJKmYA4EcgfirXD2PYlIby1ULL7w0PP8KwUXYxHp39XI8j+zwj91PIBrsz2gDT9llNr6wk8Qfw+q05hVGq+yWnyj7PUzxSN8hcRI243XBF/gQrBs39pbHkrMneMdlDmOzCQDc+34b8isZ8eykm+ghjeKMpoJJpDZrGlx9gvkvHsVdVVEs7/NI4utyG5o9hZfU21mz7K6AwvJym2423blmU3YYwu0rDGOWTvD8bhZWk7ZSTMYBSwVqFf2F1jT9xVQSN/6gkid8AHj5oVWdjuKxi7WQy9GTNB/+QNCvkgoo6epn2c08iD8E/jeB1VE8MqoXROcCW5rFrgN+V7SWutpuOl1Cik1VJiosO0u0RqC1jXOygC9+JQVjEqNgLiVJYwKkhDFiju2Wx0lHSU1Q9xvN5m28pLcwCJdnmA/bKxjCPAzxyegOg9z9Fq3a9g5qMPdHGLuZZ7APy62CGS2fN9KRa6IUUgvdxQXUafFTaIg3zJJlM0Glq2GnbZ2u42XKNtyAN6k9n8VHLGYZdJL6X4joVc3bJsYQ6PhuTtbPGn4c1lcl1YQ2HnLA4nTh8FaocXLnWA0VLpcOkaDc2vyRvBg5t8y5N2d0G4xSQYqK3MQzmdUVY4aBVmKdokLncFMp60SG43BU5NM0jOuw6VwoXBiYzFpKmNqmncVX1C+SY8E3MdE5dRql6tSsTQ21yjVct9E8TooMjtVdCs5deukr10xGK9q1WBXy23gNA6m3+QiewPZlJU2qK27Y97Wbi4deQVN2rricYe+VpytqW6Eb2tcBfruWx7b108jWwxXZFlBJabF9xu03N6KIS44lL9/J0cblQ9i+3eFYV9xGM72jyQtBAPJz9wKBt7UauoP3MUcLeF7yO+Og+SpeM7PaXy+qa2ejdBI0PHgJAvy9VjknJrs6cWOCe0aphtZWzjx1DwPy5W//UIxR4ITrJNM4cjI/wDYp7A4Whgdw4Ke2bM7ouZRb22aOX8qofjgDG2Zp1JJPxKhtbrvU/v27iR6Kt7TYm2kcyQ/03nKTydv+Yv8FWSlsnGpSdeyzQu0QvF6p0Lu8IvHl8RG9hvvI5deC7QYg2Roc0ggi6fmqmbnG9+HBNtSXYoxcZbRDpsdY+1iNdy46ZxdvNlSsV2fmjqG/ZHDupDo1xNonb9CPwfRWen71lo58veBoJyElpB4tJAPA8Fjcn2dMoQW4k3GMDp66HuaiMPbcObfe1w3OaeB1I9CVSK3sWpHaxSSRnobj5q+U9VZFonAhdeGS6OHNF9mE4l2NVbTeGdj+jgWn4j+FX6rYnEYb56ZxHNhDh/PyX0zlXCxdKOe2Yx2JMkjq52vjc28Y8zS3cTz9VqldKC6yLRQtGthf0USpoWON7WKdktNnz52z4IyGeOWJgaJQc9hYFw1Hva6okG7RfRvaHsma2m7tps9pDmE8wsJxXAp6Z2WRtrcRuKkqL1QjD6hzHAg2WtbIbatcBHUHoHfysx2UwR9ZUNhYbX1ef7WjeV9B4Hs9R0LA1kTXPtq5wBcfUlNtJbHxcnSJX2NrxmY64O5RZKaRu5FnzR2u1uU9NyG1uMsZvKwlkgUvHnLVEUQ3BzgpttO5gJY72KgzbaRjdayhybcxW0LSVl9dfBb/wDLlJ3ewpTF2bxoq0XsWuTOFTx1UR0Ada7SExHE+MrWElKOjhyeLPFKpbCwr3N0KfY++qCteS4XCMs3LVJegx8vZyd9goZKdqXphUWzt17MuFh5KJV33IZLdAbafY1tQ4ucwHXTmikUxEbWSxOJaA3MADcDQEq0zxoXVQqF9qpHQUzGGRu0Bt6tIVckp2ueIxrmIA0O8mwV8q6G6Zw3CWiUOcB4dR68FlI3xy9FipqTLG1t9zQPghTqktc5oNzb5XRGtrA1psbmyoTcWy1bXuNmuvG++4B24+zgFyyf3UjsxxtNstcJdmuTqpO0OFNq6SWB29zbsPFsjdWO+IHsSktcAiNFNdNImUn2ZLsLjjonCncTldozNvDuRWgxuN+fqqLjuxNWKqV9OzM3vC+PK5oIzHONCRuJt7K3YRLKGhs8ZjksCWu+FxzGilr2aOafTDroHObcGzhq31G5BJK90jTmsJYnO04ll9W+o0I9+aL01XrqqP2lxywFtVFoD4ZLcOTv29wiSvoMNXUi1RVANjwsjWFVIWa7MY4J4bX8TDZ4+h+H7q04DUlxtnyk+TTQnhe/BEOSkPJj0y9L1lGoqoO8BFnAaj00Uuy9GMrWjypRcXTPJJCVZesmIacy6AY/sxFUNIc0aqyZUmQDiUCoyPA9nJMLqnStZ3kThlNvM3XeOalR7TE1kjXghjiO7J3Wtu6a3V/rpYrEF7b+ouqNjVNC8mxGbpvWWVclRrhlxlYepcUbe1wUE2swKSpY400wa4jUO3exG5BKZsANp84sdC0kOHsvYjtLBDbuXyO557Lm+nI7o5It6M+xGhqqZ3dzAtPDiD6HilYJK/vA1sYeeIP+UT2s21bVhjHROIZuO43TWAVdNls6J2fg8ONwr4NroT8hY37f6GgbJ1xY4EgsF7Fp4FX2vjsQeDgszwOFkhy98XB1tD5m9QVqlNRAxtYXHwgWJ3owJxm0zPypQy41OILLAnYyRuKXUUT2cLjmEiJdlHm9DVVC46gqHBUPBs4IuHJMkYO8KVjSdjcvR2OXRKJad4UR0BHlKafI4bwqDRZ5GqFNAp6SQpaNAPJTKHJFZ3oPmrA6NBMV0ksOQP1WObSNsP5AXHJXNYbFZpjuGvnG7S505nd+y0vGfIRb/fxWUYrtpNBI6FkUdmG2Zwc4m/ivYOA4rnxq5s7JyrGaVsvXukp2d5/UYMkl95I3O9xb3ujVLOQVkGyG3Er6ljZjGI5DkOVuWzj5CSTz091qkby3W3+/5TyRcWLG1JBXEHOs2VnDR3VvP2/dQcbkMkQkb54tfVh849RYH2I4qRTYo0+EkLEtvMMNFWvBN4X/AHkPeEuZlfe7CCfwuDvbKrg+S4sznBwkpGrR1OYAjW+6yJsHeMyvaHDqMzTzDgd44ELMdiNou8BiLgXN5EWyn0+CvtPiBHHQLnacZUzopSVope0lPh1BUmSGrMLnNHe0r45XCx3d3KGnS97XuN+o4F8Mr2ljC19wNxG4tOoIPuu7f4DHiEHeRWNRCC5oFsz2fiZrvvvHUdVlUVZUURsA5oNrgkOaCdR4SDY63363W/Dmrj2QszxPjO2jb8e26iou4kdGZHyseG2dlF2FgcXGx1ILfmhbu1qUi7aWNuu50mZ3+kAFZhJKasB9RUAloIis19wNCRYAtA6aKI3DqhhNpABwuLm3DRw0XVjjxVM4cklJ2jT3dqNY4mzIW8hlcSTy82iiVHaDWnzz90PysaPqFncmHPdYulMhBvY6A8teCn0OJNiNpoxYb7AB1vQeYK7M6LVFttMH+KpMw3kCQ6D1bYIhTY7FWD7vvGu4ZnZbnpmPiVPixOh7zwDznfkIy35konPhV9Y9OnBS6sktzKWoc3LIIRrdrxfOPcAJGIUchaC+cOyjiGtNv1cFTGYnWxOtLK4RXs1otc6f3kXCNULqObz5i7lK5zxfoSbKaZPREqponZm946Qj8Ny4j9Lm70Nkja4XZESONxZw9Qd6tOIUkQbdjLEDe0gE+m5VZ0ssl2kNjv5TJfP7luiapmsZAqqpibkNaBuNtfeyZipmt3uv6f4RaWhOhkc6+4O0yEdSEnNFGcumfe1o1zDoRuTaLUhWE18sMgdFHfnfiFoU22D3sc1wMYLW2N7OB42VHomSvJLB3Y3ncZR6N4hEYaaIXLnFxG9zr6Dq06hSsX3cgyeRUOCLTQ7a1AsB94Bp4hb5ozJtXEbF0ZZzOm9Z+7E7nLEM/N34R1unDcWLgZHHluHoFrRypmmMrYyAQ9tju1UgPWXSVMTm+I3I/Dq0g+nBFMDxOWIeYuadwcb29Ch6AvRqLGydsChuG1rZxcDUbwiDdElY9B6/VeKQXdFy49EjUUVXMemAkH6R9Sj7j1Vc2gHjYT1+WoWObo3wfmB6x5JykEXBIvx4LG9sKa0zzbefoB/v4LXsUrQ14c42DCQT0sswxNwqW1jm6mKYSN6xljGSfAtafYrDF+br4/0dmdVjX7+SjE5XX4ceh5rcNmsf+0UYffxtblk/UBv99/usUqGKw9nuMdzUd28+CQZTy/Kf9810zjzjRy4pcZq+jdKGGN0bQ5otuPAh3O6Ado+zBq6XK3xSwXkgPF4A8cZ9Rb3AUujnc1uU620PUfhcE9XbSwxRF0rwHs1DRqfT33e643Pf29ne4Wmn0YZguLd2Q4WBFrE6acrrTMKxdkhiJ1YT4vgfofoscrYXEufbRziSBwub2+aPbI4q2MiJ5sx2430a6+hPIFdOSFqzk8fJxlxfRveHSMl8F7PHkdxB4ex5LOO0KkFPLYQhwnDnFoDQGSNNpG3JHhdmDra6uRejr+7IdmAA3kmw06qodq+0n2ioiMQNoWlsjjpmkfluLcrRt97rLDLlPRr5UUoFb/8ALpmXfHYccmbNpy3WKk4dWOkIDpXDLoWBoFgDcgX1I36XXMOxmMWc4gEb2uBI5aW3pOIzsnkzU8Tw648Q0bblc2ufgu081lhbS5gXMzFrbZiQBa9t4BNtTbekSUjXjK4AjqLoLHWVQf3brRA/iyh5y3045XcFaKLD2sjzGodKTqPDf2J0AA5C6TJ6O4bQRs8rQPQInJUtYCTpYaqrYhJPE4PLjlAuC0Wyg63cBwtx16qw4dtRD3ThUxsy5bGRoA8xABd4SeI8tuaTgJkqWPvmeACQHdbXXqOCHw0sHke0wu4k3c0noeCEVeOQMlP2Uuc4nyxBzmgdSd4+P7pDKusn8MjY6cW1flL3Ho1uawTUaDYTqpX0+ofePhm4+mv0UP8A9QCQlghLjxvYMtzzb7JzD9mMn3kZz5R55HNyg8bX0ueSlsqocru/Y69vCWuDWjmXaE6fBUhAkUkji7O9xjOpZGTlA43J1RCjp2NBETWubbcdJB6HmhtbXd0CY3hxtub4r/qtwUQRz1BEhywRt3u1bv8AmfRD/qO9Bmqx6NtmtaZXXyljwQ9hG+zwvMoZJbOqX5QL5WX1sdwc7gPVLw+hbC3NFGSDq55I7wnpwb76+iIUYDyWxyhp1JjmvY/v7glMzb+CP3rodHxERjyui8TQOo4qU7EY2MLo3teObdDc8DE79lExLFxTjKGPhkc3RgPeRTG9tL7tfRIwugu7vpWMD3agNFg0enNDdCk0lbJlDA5x7yUC58o5BFsyYDlOo6Tw94/Rg3fmPToo7Zjzciw7D6TW5tJPxFldZ6NruhVP2AYXvkmO7yt9N6u4KF2zox/irGQ9dzrxSSEGwiWyruNC/tuvu90cqNAq5iT96zmk1RcW07RRcZwWaZ5dJNp0uTbkBuCq1DTClkzi5Y5zmTNOujrg/I2WiVblS8WjtI5p3PF/f/8AfqpxxUHo0yZp5FUip45hfdSOZvG9h5sOrT8EDqYCFf44e/hyH+rBe3N0fL23oFU0F+C0qiLtD1FtZU92Gsk4WuRdw6XuhFS6Z5+8cXa3HK/P1UaeIwuzfhO/oitJKCLHyn5HgQhQj2kH1Zr7W9HaSMHQhQcRwzuXCRusZOv5eh6IjcsNjw+B6+iJyYg6Y3kDTdoaQGtaLDo0WVCZVaUSTeEGzdbXLiPQNJt8kew7ZPvGB8kzAwh2XM8NF238OVty06dN4Q2tozA7M25jJ0/L0KnQ1DS3ObC1sx4a6A+qaiiJSZGxXBGxOzQuEjRYnLm5A3GYX05IjhsokAINj/vdyU2HaiOGF0L+7e0kkA+Jwc4Wv4eW8btRvtoqzHXOdLnp4iRxvuLtfEeA4adE6ol7LqY4pWObPdrwPCQ3wuIt5souH+bxel+NwTMaFMXDOHgN0FwQ524Mdbc7ryQegglldlnlkDBoQXG5PIg8FY6bCo4h92wfq3n4lFi/UjQY1U1fggY2MN4veXAXvfI21r7+BSpNlnPYWMc++jnBo+7uL3Nj5ePG17aJ+Sjc1okjsPEQQN199j/aTw52PIorhe0WUESeUeKRjiQ05dfGAfENPe3FFMV/AIwqQU33bRl18QOuYjeTz/borBS1dO9jmyNsbgtyhuY9M5Og3cEB2hx2B+rnsdp4WRBug4C48tuZN/VV6odJLGGsIe0nXWzhb8Lh8NdOCKQ6vZYcYxFtOHWcM2uVpN3ccuYDh106IK+uqKzwMYADocoOp4i+pPHQL1BgzWEOmddx1bG2znO65Tw3+J2Vum8kI/FCHjuwA0EZcjCRmuNzn6F46Czfy8UXfQnSIGHYZHEbgd9I3S97RMO43ePMd+jb8QS1HsOkp3PaKq4tchwAAuR+H/l+uum8puqw+amLR4N39MFrsoHBzBu0CluxSCdrhJGBM4gDMbMaALARgW13aFCQmxWIYBJCDLTzNc3TMA4EXOobfdJ8OaC4jtOH/dVEJdK1tmBtm3J3X4tOt7i6h4xXvpHsZDJcuvmjIzZf7dOBJPrp1T2F07/6kzs8jjck2uOl03oT0rY/g2Hv0lncXyZQBmJOUcteKsEbr6BNYbRvmdlYPU8B6laHgGAxwAOtmk4uPD9I4KO+jncJTdsG4JsySBJPoN4ZxP6uXoou1FVdwjYOgAVvxGoDWEk2ACrezOHmom79w8IPgv8AVX+Eb9mnBfii3bNUHcQMZxtd3qUWBTYXbqYqlRsJSXEpaS5JmhCq3aKu1ysVYq9XLJsYDqmqsbQQeHMPwn5HerVVIDi/9N/6T9EmwKvHUGN7ZW8NHdQiOJUzTaRnkfqOh4hCD5CjFJ/wY/UtvX6CXYFq6JrwQeKrkIMTzG7/ALTzCtsqrW0fnjQtMb2ifcObqbZRcHpyKaFbGwXLx7an4Jqp/ov9Aq1HvVP5Ji3RYKnG3SAsjjzA6G4v8AoVRRTtZYt8JIvry3XRXBdyJ1H9N3opu9jA+D4bFbxAOd13ewRxrbaDQIBhfm91YXK6ozb2drcFdJB3wc0WdlHiGa/Vu+3VQsLxJzXd3Jv6/UKVxQfG/O39JTaoOwjUY7TAXDyfygG+ny91W8QxN07gGtyjygC5JB/uPH4IaiuAeZ3socqRaiOUWCucfvDpfcN5Hrw+qsMUDWgNaAANwCJP/wCFZ+v9ioCiLsUiLW0/42HK/iRucBwcOITEWI/hkGU8D+E+h4HoUQkQTFfI70KtOhJWWWk2ofTsLXGzXEXc0DvB0vvIVf2mxaOa0cTS8lwJdYi/5QDqeZJ5e6g139CP/t+iRgX9Zvo79lUnSEorsM4PhWTxv1effL6dVYqOjLzroFEiR3Dd4SM7t2y3bPQNY0ABWWI6dFXcM3BENov+Cn/9p30VwjbSBulYFxCuNbJ3cf8ARabE/wDNcOX5Bz4q74PSiNgAVG2L8jP0fwtEpdyx5c5WaKNIdXl4ris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35" name="Picture 11" descr="http://extracall.al/images/sampledata/Busines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78" t="-371" b="371"/>
          <a:stretch/>
        </p:blipFill>
        <p:spPr bwMode="auto">
          <a:xfrm>
            <a:off x="3910845" y="-17626"/>
            <a:ext cx="2750989" cy="173607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www.hercampus.com/sites/default/files/2013/05/13/Stressed-Woman-adrena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0393" y="1708304"/>
            <a:ext cx="2721441" cy="172407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www.proydesa.org/portal/images/shutterstock_199317503.jpg"/>
          <p:cNvPicPr>
            <a:picLocks noChangeAspect="1" noChangeArrowheads="1"/>
          </p:cNvPicPr>
          <p:nvPr/>
        </p:nvPicPr>
        <p:blipFill rotWithShape="1">
          <a:blip r:embed="rId6">
            <a:extLst>
              <a:ext uri="{28A0092B-C50C-407E-A947-70E740481C1C}">
                <a14:useLocalDpi xmlns:a14="http://schemas.microsoft.com/office/drawing/2010/main" val="0"/>
              </a:ext>
            </a:extLst>
          </a:blip>
          <a:srcRect r="12615"/>
          <a:stretch/>
        </p:blipFill>
        <p:spPr bwMode="auto">
          <a:xfrm>
            <a:off x="1210139" y="-9688"/>
            <a:ext cx="2719962" cy="17179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10138" y="1183588"/>
            <a:ext cx="2730253"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COMPUTER</a:t>
            </a:r>
            <a:endParaRPr lang="en-AU" sz="2400" dirty="0">
              <a:solidFill>
                <a:schemeClr val="tx1"/>
              </a:solidFill>
            </a:endParaRPr>
          </a:p>
        </p:txBody>
      </p:sp>
      <p:sp>
        <p:nvSpPr>
          <p:cNvPr id="19" name="Rectangle 18"/>
          <p:cNvSpPr/>
          <p:nvPr/>
        </p:nvSpPr>
        <p:spPr>
          <a:xfrm>
            <a:off x="1210139" y="2897509"/>
            <a:ext cx="2730252"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TV</a:t>
            </a:r>
            <a:endParaRPr lang="en-AU" sz="2400" dirty="0">
              <a:solidFill>
                <a:schemeClr val="tx1"/>
              </a:solidFill>
            </a:endParaRPr>
          </a:p>
        </p:txBody>
      </p:sp>
      <p:sp>
        <p:nvSpPr>
          <p:cNvPr id="20" name="Rectangle 19"/>
          <p:cNvSpPr/>
          <p:nvPr/>
        </p:nvSpPr>
        <p:spPr>
          <a:xfrm>
            <a:off x="3935576" y="1189205"/>
            <a:ext cx="2726258"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WORK</a:t>
            </a:r>
            <a:endParaRPr lang="en-AU" sz="2400" dirty="0">
              <a:solidFill>
                <a:schemeClr val="tx1"/>
              </a:solidFill>
            </a:endParaRPr>
          </a:p>
        </p:txBody>
      </p:sp>
      <p:sp>
        <p:nvSpPr>
          <p:cNvPr id="21" name="Rectangle 20"/>
          <p:cNvSpPr/>
          <p:nvPr/>
        </p:nvSpPr>
        <p:spPr>
          <a:xfrm>
            <a:off x="3930101" y="2897509"/>
            <a:ext cx="2731733"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STRESS</a:t>
            </a:r>
            <a:endParaRPr lang="en-AU" sz="2400" dirty="0">
              <a:solidFill>
                <a:schemeClr val="tx1"/>
              </a:solidFill>
            </a:endParaRPr>
          </a:p>
        </p:txBody>
      </p:sp>
      <p:pic>
        <p:nvPicPr>
          <p:cNvPr id="10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1834" y="-7829"/>
            <a:ext cx="2750989" cy="176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1834" y="1708303"/>
            <a:ext cx="2750989" cy="17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3hk4u41uujx923f42e3550hn.wpengine.netdna-cdn.com/wp-content/uploads/2014/01/stock-footage-man-cough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2823" y="-17626"/>
            <a:ext cx="2779177" cy="171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www.prevention.com/sites/prevention.com/files/styles/article_main_image_2200px/public/woman-holding-pills_410x290.jpg?itok=eTTikVP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12823" y="1700364"/>
            <a:ext cx="2779177" cy="173201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61834" y="1190159"/>
            <a:ext cx="2747742"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PROCESSED FOODS</a:t>
            </a:r>
            <a:endParaRPr lang="en-AU" sz="2400" dirty="0">
              <a:solidFill>
                <a:schemeClr val="tx1"/>
              </a:solidFill>
            </a:endParaRPr>
          </a:p>
        </p:txBody>
      </p:sp>
      <p:sp>
        <p:nvSpPr>
          <p:cNvPr id="23" name="Rectangle 22"/>
          <p:cNvSpPr/>
          <p:nvPr/>
        </p:nvSpPr>
        <p:spPr>
          <a:xfrm>
            <a:off x="6661835" y="2898463"/>
            <a:ext cx="2750988" cy="543539"/>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PESTICIDES</a:t>
            </a:r>
            <a:endParaRPr lang="en-AU" sz="2400" dirty="0">
              <a:solidFill>
                <a:schemeClr val="tx1"/>
              </a:solidFill>
            </a:endParaRPr>
          </a:p>
        </p:txBody>
      </p:sp>
      <p:sp>
        <p:nvSpPr>
          <p:cNvPr id="24" name="Rectangle 23"/>
          <p:cNvSpPr/>
          <p:nvPr/>
        </p:nvSpPr>
        <p:spPr>
          <a:xfrm>
            <a:off x="9409576" y="1167822"/>
            <a:ext cx="2782424"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OXIDATIVE STRESS</a:t>
            </a:r>
            <a:endParaRPr lang="en-AU" sz="2400" dirty="0">
              <a:solidFill>
                <a:schemeClr val="tx1"/>
              </a:solidFill>
            </a:endParaRPr>
          </a:p>
        </p:txBody>
      </p:sp>
      <p:sp>
        <p:nvSpPr>
          <p:cNvPr id="25" name="Rectangle 24"/>
          <p:cNvSpPr/>
          <p:nvPr/>
        </p:nvSpPr>
        <p:spPr>
          <a:xfrm>
            <a:off x="9412822" y="2907139"/>
            <a:ext cx="2779177"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PRESCRIPTION DRUGS</a:t>
            </a:r>
            <a:endParaRPr lang="en-AU" sz="2200" dirty="0">
              <a:solidFill>
                <a:schemeClr val="tx1"/>
              </a:solidFill>
            </a:endParaRPr>
          </a:p>
        </p:txBody>
      </p:sp>
      <p:pic>
        <p:nvPicPr>
          <p:cNvPr id="1032" name="Picture 8" descr="http://images.indianexpress.com/2016/01/sleep-mai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0140" y="3416588"/>
            <a:ext cx="3661405" cy="344141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71545" y="3416587"/>
            <a:ext cx="3725386" cy="344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1" descr="http://healthy-organics.com.au/wp-content/uploads/2015/02/healthy_food_wallpaper_22_wide_wallpaper.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19240"/>
          <a:stretch/>
        </p:blipFill>
        <p:spPr bwMode="auto">
          <a:xfrm>
            <a:off x="8596931" y="3442003"/>
            <a:ext cx="3595069" cy="341601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218192" y="6323153"/>
            <a:ext cx="3653353"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SLEEP</a:t>
            </a:r>
            <a:endParaRPr lang="en-AU" sz="3600" dirty="0">
              <a:solidFill>
                <a:schemeClr val="tx1"/>
              </a:solidFill>
            </a:endParaRPr>
          </a:p>
        </p:txBody>
      </p:sp>
      <p:sp>
        <p:nvSpPr>
          <p:cNvPr id="28" name="Rectangle 27"/>
          <p:cNvSpPr/>
          <p:nvPr/>
        </p:nvSpPr>
        <p:spPr>
          <a:xfrm>
            <a:off x="4870559" y="6318480"/>
            <a:ext cx="3726372"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EXERCISE</a:t>
            </a:r>
            <a:endParaRPr lang="en-AU" sz="3600" dirty="0">
              <a:solidFill>
                <a:schemeClr val="tx1"/>
              </a:solidFill>
            </a:endParaRPr>
          </a:p>
        </p:txBody>
      </p:sp>
      <p:sp>
        <p:nvSpPr>
          <p:cNvPr id="29" name="Rectangle 28"/>
          <p:cNvSpPr/>
          <p:nvPr/>
        </p:nvSpPr>
        <p:spPr>
          <a:xfrm>
            <a:off x="8596931" y="6318480"/>
            <a:ext cx="3595070"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QUALITY FOODS</a:t>
            </a:r>
            <a:endParaRPr lang="en-AU" sz="3600" dirty="0">
              <a:solidFill>
                <a:schemeClr val="tx1"/>
              </a:solidFill>
            </a:endParaRPr>
          </a:p>
        </p:txBody>
      </p:sp>
    </p:spTree>
    <p:extLst>
      <p:ext uri="{BB962C8B-B14F-4D97-AF65-F5344CB8AC3E}">
        <p14:creationId xmlns:p14="http://schemas.microsoft.com/office/powerpoint/2010/main" val="2810556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fade">
                                      <p:cBhvr>
                                        <p:cTn id="7" dur="1500"/>
                                        <p:tgtEl>
                                          <p:spTgt spid="10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500"/>
                                        <p:tgtEl>
                                          <p:spTgt spid="11"/>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500"/>
                                        <p:tgtEl>
                                          <p:spTgt spid="10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500"/>
                                        <p:tgtEl>
                                          <p:spTgt spid="23"/>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500"/>
                                        <p:tgtEl>
                                          <p:spTgt spid="10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500"/>
                                        <p:tgtEl>
                                          <p:spTgt spid="24"/>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1035"/>
                                        </p:tgtEl>
                                        <p:attrNameLst>
                                          <p:attrName>style.visibility</p:attrName>
                                        </p:attrNameLst>
                                      </p:cBhvr>
                                      <p:to>
                                        <p:strVal val="visible"/>
                                      </p:to>
                                    </p:set>
                                    <p:animEffect transition="in" filter="fade">
                                      <p:cBhvr>
                                        <p:cTn id="28" dur="1500"/>
                                        <p:tgtEl>
                                          <p:spTgt spid="10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500"/>
                                        <p:tgtEl>
                                          <p:spTgt spid="20"/>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1500"/>
                                        <p:tgtEl>
                                          <p:spTgt spid="10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500"/>
                                        <p:tgtEl>
                                          <p:spTgt spid="19"/>
                                        </p:tgtEl>
                                      </p:cBhvr>
                                    </p:animEffect>
                                  </p:childTnLst>
                                </p:cTn>
                              </p:par>
                            </p:childTnLst>
                          </p:cTn>
                        </p:par>
                        <p:par>
                          <p:cTn id="39" fill="hold">
                            <p:stCondLst>
                              <p:cond delay="7500"/>
                            </p:stCondLst>
                            <p:childTnLst>
                              <p:par>
                                <p:cTn id="40" presetID="10" presetClass="entr" presetSubtype="0" fill="hold" nodeType="afterEffect">
                                  <p:stCondLst>
                                    <p:cond delay="0"/>
                                  </p:stCondLst>
                                  <p:childTnLst>
                                    <p:set>
                                      <p:cBhvr>
                                        <p:cTn id="41" dur="1" fill="hold">
                                          <p:stCondLst>
                                            <p:cond delay="0"/>
                                          </p:stCondLst>
                                        </p:cTn>
                                        <p:tgtEl>
                                          <p:spTgt spid="1040"/>
                                        </p:tgtEl>
                                        <p:attrNameLst>
                                          <p:attrName>style.visibility</p:attrName>
                                        </p:attrNameLst>
                                      </p:cBhvr>
                                      <p:to>
                                        <p:strVal val="visible"/>
                                      </p:to>
                                    </p:set>
                                    <p:animEffect transition="in" filter="fade">
                                      <p:cBhvr>
                                        <p:cTn id="42" dur="1500"/>
                                        <p:tgtEl>
                                          <p:spTgt spid="10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500"/>
                                        <p:tgtEl>
                                          <p:spTgt spid="22"/>
                                        </p:tgtEl>
                                      </p:cBhvr>
                                    </p:animEffect>
                                  </p:childTnLst>
                                </p:cTn>
                              </p:par>
                            </p:childTnLst>
                          </p:cTn>
                        </p:par>
                        <p:par>
                          <p:cTn id="46" fill="hold">
                            <p:stCondLst>
                              <p:cond delay="9000"/>
                            </p:stCondLst>
                            <p:childTnLst>
                              <p:par>
                                <p:cTn id="47" presetID="10"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500"/>
                                        <p:tgtEl>
                                          <p:spTgt spid="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500"/>
                                        <p:tgtEl>
                                          <p:spTgt spid="25"/>
                                        </p:tgtEl>
                                      </p:cBhvr>
                                    </p:animEffect>
                                  </p:childTnLst>
                                </p:cTn>
                              </p:par>
                            </p:childTnLst>
                          </p:cTn>
                        </p:par>
                        <p:par>
                          <p:cTn id="53" fill="hold">
                            <p:stCondLst>
                              <p:cond delay="10500"/>
                            </p:stCondLst>
                            <p:childTnLst>
                              <p:par>
                                <p:cTn id="54" presetID="10" presetClass="entr" presetSubtype="0" fill="hold" nodeType="afterEffect">
                                  <p:stCondLst>
                                    <p:cond delay="0"/>
                                  </p:stCondLst>
                                  <p:childTnLst>
                                    <p:set>
                                      <p:cBhvr>
                                        <p:cTn id="55" dur="1" fill="hold">
                                          <p:stCondLst>
                                            <p:cond delay="0"/>
                                          </p:stCondLst>
                                        </p:cTn>
                                        <p:tgtEl>
                                          <p:spTgt spid="1037"/>
                                        </p:tgtEl>
                                        <p:attrNameLst>
                                          <p:attrName>style.visibility</p:attrName>
                                        </p:attrNameLst>
                                      </p:cBhvr>
                                      <p:to>
                                        <p:strVal val="visible"/>
                                      </p:to>
                                    </p:set>
                                    <p:animEffect transition="in" filter="fade">
                                      <p:cBhvr>
                                        <p:cTn id="56" dur="1500"/>
                                        <p:tgtEl>
                                          <p:spTgt spid="10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500"/>
                                        <p:tgtEl>
                                          <p:spTgt spid="21"/>
                                        </p:tgtEl>
                                      </p:cBhvr>
                                    </p:animEffect>
                                  </p:childTnLst>
                                </p:cTn>
                              </p:par>
                            </p:childTnLst>
                          </p:cTn>
                        </p:par>
                        <p:par>
                          <p:cTn id="60" fill="hold">
                            <p:stCondLst>
                              <p:cond delay="12000"/>
                            </p:stCondLst>
                            <p:childTnLst>
                              <p:par>
                                <p:cTn id="61" presetID="10" presetClass="entr" presetSubtype="0" fill="hold" nodeType="after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fade">
                                      <p:cBhvr>
                                        <p:cTn id="63" dur="1500"/>
                                        <p:tgtEl>
                                          <p:spTgt spid="10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500"/>
                                        <p:tgtEl>
                                          <p:spTgt spid="27"/>
                                        </p:tgtEl>
                                      </p:cBhvr>
                                    </p:animEffect>
                                  </p:childTnLst>
                                </p:cTn>
                              </p:par>
                            </p:childTnLst>
                          </p:cTn>
                        </p:par>
                        <p:par>
                          <p:cTn id="67" fill="hold">
                            <p:stCondLst>
                              <p:cond delay="13500"/>
                            </p:stCondLst>
                            <p:childTnLst>
                              <p:par>
                                <p:cTn id="68" presetID="10" presetClass="entr" presetSubtype="0" fill="hold" nodeType="afterEffect">
                                  <p:stCondLst>
                                    <p:cond delay="0"/>
                                  </p:stCondLst>
                                  <p:childTnLst>
                                    <p:set>
                                      <p:cBhvr>
                                        <p:cTn id="69" dur="1" fill="hold">
                                          <p:stCondLst>
                                            <p:cond delay="0"/>
                                          </p:stCondLst>
                                        </p:cTn>
                                        <p:tgtEl>
                                          <p:spTgt spid="1033"/>
                                        </p:tgtEl>
                                        <p:attrNameLst>
                                          <p:attrName>style.visibility</p:attrName>
                                        </p:attrNameLst>
                                      </p:cBhvr>
                                      <p:to>
                                        <p:strVal val="visible"/>
                                      </p:to>
                                    </p:set>
                                    <p:animEffect transition="in" filter="fade">
                                      <p:cBhvr>
                                        <p:cTn id="70" dur="1500"/>
                                        <p:tgtEl>
                                          <p:spTgt spid="103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500"/>
                                        <p:tgtEl>
                                          <p:spTgt spid="28"/>
                                        </p:tgtEl>
                                      </p:cBhvr>
                                    </p:animEffect>
                                  </p:childTnLst>
                                </p:cTn>
                              </p:par>
                            </p:childTnLst>
                          </p:cTn>
                        </p:par>
                        <p:par>
                          <p:cTn id="74" fill="hold">
                            <p:stCondLst>
                              <p:cond delay="15000"/>
                            </p:stCondLst>
                            <p:childTnLst>
                              <p:par>
                                <p:cTn id="75" presetID="10" presetClass="entr" presetSubtype="0" fill="hold"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1500"/>
                                        <p:tgtEl>
                                          <p:spTgt spid="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536028" y="2932386"/>
            <a:ext cx="3894083" cy="3689131"/>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chemeClr val="bg1"/>
                </a:solidFill>
              </a:rPr>
              <a:t>Carbon dioxide created by the effervescent reaction momentarily reduces the thickness and viscosity of the mucus layer of the intestinal tract, promoting absorption into the bloodstream.</a:t>
            </a:r>
          </a:p>
        </p:txBody>
      </p:sp>
      <p:sp>
        <p:nvSpPr>
          <p:cNvPr id="5" name="Oval 4"/>
          <p:cNvSpPr/>
          <p:nvPr/>
        </p:nvSpPr>
        <p:spPr>
          <a:xfrm>
            <a:off x="4666593" y="1072053"/>
            <a:ext cx="733098" cy="693685"/>
          </a:xfrm>
          <a:prstGeom prst="ellipse">
            <a:avLst/>
          </a:prstGeom>
          <a:blipFill>
            <a:blip r:embed="rId3"/>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p:cNvSpPr/>
          <p:nvPr/>
        </p:nvSpPr>
        <p:spPr>
          <a:xfrm>
            <a:off x="5780689" y="2238701"/>
            <a:ext cx="733098" cy="693685"/>
          </a:xfrm>
          <a:prstGeom prst="ellipse">
            <a:avLst/>
          </a:prstGeom>
          <a:blipFill>
            <a:blip r:embed="rId3"/>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7688317" y="1150881"/>
            <a:ext cx="733098" cy="693685"/>
          </a:xfrm>
          <a:prstGeom prst="ellipse">
            <a:avLst/>
          </a:prstGeom>
          <a:blipFill>
            <a:blip r:embed="rId3"/>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7688317" y="2932386"/>
            <a:ext cx="733098" cy="693685"/>
          </a:xfrm>
          <a:prstGeom prst="ellipse">
            <a:avLst/>
          </a:prstGeom>
          <a:blipFill>
            <a:blip r:embed="rId3"/>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9611710" y="1765736"/>
            <a:ext cx="733098" cy="693685"/>
          </a:xfrm>
          <a:prstGeom prst="ellipse">
            <a:avLst/>
          </a:prstGeom>
          <a:blipFill>
            <a:blip r:embed="rId3"/>
            <a:stretch>
              <a:fillRect/>
            </a:stretch>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9245161" y="4083265"/>
            <a:ext cx="733098" cy="693685"/>
          </a:xfrm>
          <a:prstGeom prst="ellipse">
            <a:avLst/>
          </a:prstGeom>
          <a:blipFill>
            <a:blip r:embed="rId3"/>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p:nvSpPr>
        <p:spPr>
          <a:xfrm>
            <a:off x="1024754" y="371644"/>
            <a:ext cx="4110292" cy="523220"/>
          </a:xfrm>
          <a:prstGeom prst="rect">
            <a:avLst/>
          </a:prstGeom>
          <a:solidFill>
            <a:schemeClr val="bg2">
              <a:lumMod val="25000"/>
            </a:schemeClr>
          </a:solidFill>
        </p:spPr>
        <p:txBody>
          <a:bodyPr wrap="none" rtlCol="0">
            <a:spAutoFit/>
          </a:bodyPr>
          <a:lstStyle/>
          <a:p>
            <a:r>
              <a:rPr lang="en-US" sz="2800" dirty="0" smtClean="0">
                <a:solidFill>
                  <a:schemeClr val="bg1"/>
                </a:solidFill>
              </a:rPr>
              <a:t>Food in the small intestine </a:t>
            </a:r>
            <a:endParaRPr lang="en-AU" sz="2800" dirty="0">
              <a:solidFill>
                <a:schemeClr val="bg1"/>
              </a:solidFill>
            </a:endParaRPr>
          </a:p>
        </p:txBody>
      </p:sp>
      <p:sp>
        <p:nvSpPr>
          <p:cNvPr id="11" name="TextBox 10"/>
          <p:cNvSpPr txBox="1"/>
          <p:nvPr/>
        </p:nvSpPr>
        <p:spPr>
          <a:xfrm>
            <a:off x="8035174" y="387410"/>
            <a:ext cx="2288640" cy="523220"/>
          </a:xfrm>
          <a:prstGeom prst="rect">
            <a:avLst/>
          </a:prstGeom>
          <a:solidFill>
            <a:schemeClr val="bg2">
              <a:lumMod val="25000"/>
            </a:schemeClr>
          </a:solidFill>
        </p:spPr>
        <p:txBody>
          <a:bodyPr wrap="none" rtlCol="0">
            <a:spAutoFit/>
          </a:bodyPr>
          <a:lstStyle/>
          <a:p>
            <a:r>
              <a:rPr lang="en-US" sz="2800" dirty="0" smtClean="0">
                <a:solidFill>
                  <a:schemeClr val="bg1"/>
                </a:solidFill>
              </a:rPr>
              <a:t>Blood stream  </a:t>
            </a:r>
            <a:endParaRPr lang="en-AU" sz="2800" dirty="0">
              <a:solidFill>
                <a:schemeClr val="bg1"/>
              </a:solidFill>
            </a:endParaRPr>
          </a:p>
        </p:txBody>
      </p:sp>
      <p:sp>
        <p:nvSpPr>
          <p:cNvPr id="12" name="TextBox 11"/>
          <p:cNvSpPr txBox="1"/>
          <p:nvPr/>
        </p:nvSpPr>
        <p:spPr>
          <a:xfrm>
            <a:off x="1024754" y="387410"/>
            <a:ext cx="4110292" cy="523220"/>
          </a:xfrm>
          <a:prstGeom prst="rect">
            <a:avLst/>
          </a:prstGeom>
          <a:solidFill>
            <a:schemeClr val="bg2">
              <a:lumMod val="25000"/>
            </a:schemeClr>
          </a:solidFill>
        </p:spPr>
        <p:txBody>
          <a:bodyPr wrap="none" rtlCol="0">
            <a:spAutoFit/>
          </a:bodyPr>
          <a:lstStyle/>
          <a:p>
            <a:r>
              <a:rPr lang="en-US" sz="2800" dirty="0" smtClean="0">
                <a:solidFill>
                  <a:schemeClr val="bg1"/>
                </a:solidFill>
              </a:rPr>
              <a:t>Food in the small intestine </a:t>
            </a:r>
            <a:endParaRPr lang="en-AU" sz="2800" dirty="0">
              <a:solidFill>
                <a:schemeClr val="bg1"/>
              </a:solidFill>
            </a:endParaRPr>
          </a:p>
        </p:txBody>
      </p:sp>
      <p:cxnSp>
        <p:nvCxnSpPr>
          <p:cNvPr id="14" name="Straight Connector 13"/>
          <p:cNvCxnSpPr/>
          <p:nvPr/>
        </p:nvCxnSpPr>
        <p:spPr>
          <a:xfrm>
            <a:off x="6068408" y="6145929"/>
            <a:ext cx="1703990" cy="0"/>
          </a:xfrm>
          <a:prstGeom prst="line">
            <a:avLst/>
          </a:prstGeom>
          <a:ln w="44450" cap="rnd">
            <a:solidFill>
              <a:schemeClr val="tx1">
                <a:lumMod val="85000"/>
                <a:lumOff val="15000"/>
              </a:schemeClr>
            </a:solidFill>
            <a:round/>
            <a:head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67597" y="5884319"/>
            <a:ext cx="3482428" cy="523220"/>
          </a:xfrm>
          <a:prstGeom prst="rect">
            <a:avLst/>
          </a:prstGeom>
          <a:solidFill>
            <a:schemeClr val="bg2">
              <a:lumMod val="25000"/>
            </a:schemeClr>
          </a:solidFill>
        </p:spPr>
        <p:txBody>
          <a:bodyPr wrap="none" rtlCol="0">
            <a:spAutoFit/>
          </a:bodyPr>
          <a:lstStyle/>
          <a:p>
            <a:r>
              <a:rPr lang="en-US" sz="2800" dirty="0" smtClean="0">
                <a:solidFill>
                  <a:schemeClr val="bg1"/>
                </a:solidFill>
              </a:rPr>
              <a:t>Wall of small intestine </a:t>
            </a:r>
            <a:endParaRPr lang="en-AU" sz="2800" dirty="0">
              <a:solidFill>
                <a:schemeClr val="bg1"/>
              </a:solidFill>
            </a:endParaRPr>
          </a:p>
        </p:txBody>
      </p:sp>
    </p:spTree>
    <p:extLst>
      <p:ext uri="{BB962C8B-B14F-4D97-AF65-F5344CB8AC3E}">
        <p14:creationId xmlns:p14="http://schemas.microsoft.com/office/powerpoint/2010/main" val="2236334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childTnLst>
                                </p:cTn>
                              </p:par>
                            </p:childTnLst>
                          </p:cTn>
                        </p:par>
                        <p:par>
                          <p:cTn id="14" fill="hold">
                            <p:stCondLst>
                              <p:cond delay="225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250"/>
                                        <p:tgtEl>
                                          <p:spTgt spid="6"/>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250"/>
                                        <p:tgtEl>
                                          <p:spTgt spid="8"/>
                                        </p:tgtEl>
                                      </p:cBhvr>
                                    </p:animEffect>
                                  </p:childTnLst>
                                </p:cTn>
                              </p:par>
                            </p:childTnLst>
                          </p:cTn>
                        </p:par>
                        <p:par>
                          <p:cTn id="22" fill="hold">
                            <p:stCondLst>
                              <p:cond delay="475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250"/>
                                        <p:tgtEl>
                                          <p:spTgt spid="7"/>
                                        </p:tgtEl>
                                      </p:cBhvr>
                                    </p:animEffect>
                                  </p:childTnLst>
                                </p:cTn>
                              </p:par>
                            </p:childTnLst>
                          </p:cTn>
                        </p:par>
                        <p:par>
                          <p:cTn id="26" fill="hold">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250"/>
                                        <p:tgtEl>
                                          <p:spTgt spid="9"/>
                                        </p:tgtEl>
                                      </p:cBhvr>
                                    </p:animEffect>
                                  </p:childTnLst>
                                </p:cTn>
                              </p:par>
                            </p:childTnLst>
                          </p:cTn>
                        </p:par>
                        <p:par>
                          <p:cTn id="30" fill="hold">
                            <p:stCondLst>
                              <p:cond delay="725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599090"/>
            <a:ext cx="10515600" cy="4934607"/>
          </a:xfrm>
          <a:solidFill>
            <a:schemeClr val="tx1">
              <a:alpha val="75000"/>
            </a:schemeClr>
          </a:solidFill>
        </p:spPr>
        <p:txBody>
          <a:bodyPr>
            <a:normAutofit/>
          </a:bodyPr>
          <a:lstStyle/>
          <a:p>
            <a:pPr marL="0" indent="0" algn="ctr">
              <a:buNone/>
            </a:pPr>
            <a:r>
              <a:rPr lang="en-US" sz="60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Isotonix</a:t>
            </a:r>
            <a:r>
              <a:rPr lang="en-US" sz="6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offers an alternative to pills and tablets</a:t>
            </a:r>
          </a:p>
          <a:p>
            <a:pPr marL="914400" lvl="1" indent="-457200" algn="ctr">
              <a:buFont typeface="Arial"/>
              <a:buChar char="•"/>
            </a:pPr>
            <a:r>
              <a:rPr lang="en-US" sz="4000" dirty="0">
                <a:solidFill>
                  <a:schemeClr val="bg1"/>
                </a:solidFill>
              </a:rPr>
              <a:t>Research has shown that 40% of adults have experienced difficulty swallowing pills.</a:t>
            </a:r>
          </a:p>
          <a:p>
            <a:pPr marL="914400" lvl="1" indent="-457200" algn="ctr">
              <a:buFont typeface="Arial"/>
              <a:buChar char="•"/>
            </a:pPr>
            <a:r>
              <a:rPr lang="en-US" sz="4000" dirty="0">
                <a:solidFill>
                  <a:schemeClr val="bg1"/>
                </a:solidFill>
              </a:rPr>
              <a:t>Unlike pills and tablets, </a:t>
            </a:r>
            <a:r>
              <a:rPr lang="en-US" sz="4000" dirty="0" err="1">
                <a:solidFill>
                  <a:schemeClr val="bg1"/>
                </a:solidFill>
              </a:rPr>
              <a:t>Isotonix</a:t>
            </a:r>
            <a:r>
              <a:rPr lang="en-US" sz="4000" baseline="30000" dirty="0">
                <a:solidFill>
                  <a:schemeClr val="bg1"/>
                </a:solidFill>
              </a:rPr>
              <a:t>®</a:t>
            </a:r>
            <a:r>
              <a:rPr lang="en-US" sz="4000" dirty="0">
                <a:solidFill>
                  <a:schemeClr val="bg1"/>
                </a:solidFill>
              </a:rPr>
              <a:t> has no fillers or binders for the body to remove</a:t>
            </a:r>
            <a:r>
              <a:rPr lang="en-US" dirty="0">
                <a:solidFill>
                  <a:schemeClr val="bg1"/>
                </a:solidFill>
              </a:rPr>
              <a:t>.</a:t>
            </a:r>
          </a:p>
          <a:p>
            <a:pPr marL="0" indent="0" algn="ctr">
              <a:buNone/>
            </a:pPr>
            <a:endParaRPr lang="en-US" sz="3600" dirty="0" smtClean="0">
              <a:solidFill>
                <a:schemeClr val="bg1"/>
              </a:solidFill>
            </a:endParaRPr>
          </a:p>
          <a:p>
            <a:pPr marL="0" indent="0" algn="ctr">
              <a:buNone/>
            </a:pPr>
            <a:endParaRPr lang="en-AU" sz="3600" dirty="0">
              <a:solidFill>
                <a:schemeClr val="bg1"/>
              </a:solidFill>
            </a:endParaRPr>
          </a:p>
        </p:txBody>
      </p:sp>
    </p:spTree>
    <p:extLst>
      <p:ext uri="{BB962C8B-B14F-4D97-AF65-F5344CB8AC3E}">
        <p14:creationId xmlns:p14="http://schemas.microsoft.com/office/powerpoint/2010/main" val="167512372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6180086" y="593837"/>
            <a:ext cx="5216304" cy="5549462"/>
          </a:xfrm>
          <a:prstGeom prst="rect">
            <a:avLst/>
          </a:prstGeom>
          <a:solidFill>
            <a:schemeClr val="tx1">
              <a:alpha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smtClean="0">
              <a:solidFill>
                <a:schemeClr val="bg1"/>
              </a:solidFill>
              <a:effectLst>
                <a:outerShdw blurRad="38100" dist="38100" dir="2700000" algn="tl">
                  <a:srgbClr val="000000">
                    <a:alpha val="43137"/>
                  </a:srgbClr>
                </a:outerShdw>
              </a:effectLst>
            </a:endParaRPr>
          </a:p>
          <a:p>
            <a:pPr marL="0" indent="0">
              <a:buNone/>
            </a:pPr>
            <a:endParaRPr lang="en-US" b="1" dirty="0">
              <a:solidFill>
                <a:schemeClr val="bg1"/>
              </a:solidFill>
              <a:effectLst>
                <a:outerShdw blurRad="38100" dist="38100" dir="2700000" algn="tl">
                  <a:srgbClr val="000000">
                    <a:alpha val="43137"/>
                  </a:srgbClr>
                </a:outerShdw>
              </a:effectLst>
            </a:endParaRPr>
          </a:p>
          <a:p>
            <a:pPr marL="0" indent="0">
              <a:buNone/>
            </a:pPr>
            <a:r>
              <a:rPr lang="en-US" b="1" dirty="0" smtClean="0">
                <a:solidFill>
                  <a:schemeClr val="bg1"/>
                </a:solidFill>
                <a:effectLst>
                  <a:outerShdw blurRad="38100" dist="38100" dir="2700000" algn="tl">
                    <a:srgbClr val="000000">
                      <a:alpha val="43137"/>
                    </a:srgbClr>
                  </a:outerShdw>
                </a:effectLst>
              </a:rPr>
              <a:t>With </a:t>
            </a:r>
            <a:r>
              <a:rPr lang="en-US" b="1" dirty="0">
                <a:solidFill>
                  <a:schemeClr val="bg1"/>
                </a:solidFill>
                <a:effectLst>
                  <a:outerShdw blurRad="38100" dist="38100" dir="2700000" algn="tl">
                    <a:srgbClr val="000000">
                      <a:alpha val="43137"/>
                    </a:srgbClr>
                  </a:outerShdw>
                </a:effectLst>
              </a:rPr>
              <a:t>Standard Tablets:</a:t>
            </a:r>
          </a:p>
          <a:p>
            <a:r>
              <a:rPr lang="en-US" dirty="0">
                <a:solidFill>
                  <a:schemeClr val="bg1"/>
                </a:solidFill>
              </a:rPr>
              <a:t>Minimal absorption</a:t>
            </a:r>
          </a:p>
          <a:p>
            <a:r>
              <a:rPr lang="en-US" dirty="0">
                <a:solidFill>
                  <a:schemeClr val="bg1"/>
                </a:solidFill>
              </a:rPr>
              <a:t>Diluted </a:t>
            </a:r>
            <a:r>
              <a:rPr lang="en-US" dirty="0" smtClean="0">
                <a:solidFill>
                  <a:schemeClr val="bg1"/>
                </a:solidFill>
              </a:rPr>
              <a:t>nutrients</a:t>
            </a:r>
            <a:endParaRPr lang="en-US" dirty="0">
              <a:solidFill>
                <a:schemeClr val="bg1"/>
              </a:solidFill>
            </a:endParaRPr>
          </a:p>
        </p:txBody>
      </p:sp>
      <p:sp>
        <p:nvSpPr>
          <p:cNvPr id="4" name="Content Placeholder 2"/>
          <p:cNvSpPr>
            <a:spLocks noGrp="1"/>
          </p:cNvSpPr>
          <p:nvPr>
            <p:ph idx="1"/>
          </p:nvPr>
        </p:nvSpPr>
        <p:spPr>
          <a:xfrm>
            <a:off x="885497" y="599090"/>
            <a:ext cx="5294586" cy="5549462"/>
          </a:xfrm>
          <a:solidFill>
            <a:schemeClr val="tx1">
              <a:alpha val="75000"/>
            </a:schemeClr>
          </a:solidFill>
        </p:spPr>
        <p:txBody>
          <a:bodyPr>
            <a:normAutofit/>
          </a:bodyPr>
          <a:lstStyle/>
          <a:p>
            <a:pPr marL="0" indent="0">
              <a:buNone/>
            </a:pPr>
            <a:r>
              <a:rPr lang="en-US" b="1" dirty="0">
                <a:solidFill>
                  <a:schemeClr val="bg1"/>
                </a:solidFill>
                <a:effectLst>
                  <a:outerShdw blurRad="38100" dist="38100" dir="2700000" algn="tl">
                    <a:srgbClr val="000000">
                      <a:alpha val="43137"/>
                    </a:srgbClr>
                  </a:outerShdw>
                </a:effectLst>
              </a:rPr>
              <a:t>With </a:t>
            </a:r>
            <a:r>
              <a:rPr lang="en-US" b="1" dirty="0" err="1">
                <a:solidFill>
                  <a:schemeClr val="bg1"/>
                </a:solidFill>
                <a:effectLst>
                  <a:outerShdw blurRad="38100" dist="38100" dir="2700000" algn="tl">
                    <a:srgbClr val="000000">
                      <a:alpha val="43137"/>
                    </a:srgbClr>
                  </a:outerShdw>
                </a:effectLst>
              </a:rPr>
              <a:t>Isotonix</a:t>
            </a:r>
            <a:r>
              <a:rPr lang="en-US" b="1" dirty="0">
                <a:solidFill>
                  <a:schemeClr val="bg1"/>
                </a:solidFill>
                <a:effectLst>
                  <a:outerShdw blurRad="38100" dist="38100" dir="2700000" algn="tl">
                    <a:srgbClr val="000000">
                      <a:alpha val="43137"/>
                    </a:srgbClr>
                  </a:outerShdw>
                </a:effectLst>
              </a:rPr>
              <a:t>:</a:t>
            </a:r>
          </a:p>
          <a:p>
            <a:r>
              <a:rPr lang="en-US" dirty="0">
                <a:solidFill>
                  <a:schemeClr val="bg1"/>
                </a:solidFill>
              </a:rPr>
              <a:t>Rapidly absorbed by the body</a:t>
            </a:r>
          </a:p>
          <a:p>
            <a:r>
              <a:rPr lang="en-US" dirty="0">
                <a:solidFill>
                  <a:schemeClr val="bg1"/>
                </a:solidFill>
              </a:rPr>
              <a:t>High concentration of vitamins and minerals</a:t>
            </a:r>
          </a:p>
          <a:p>
            <a:r>
              <a:rPr lang="en-US" dirty="0">
                <a:solidFill>
                  <a:schemeClr val="bg1"/>
                </a:solidFill>
              </a:rPr>
              <a:t>Maximum results</a:t>
            </a:r>
          </a:p>
        </p:txBody>
      </p:sp>
      <p:pic>
        <p:nvPicPr>
          <p:cNvPr id="8196" name="Picture 4" descr="http://images.marketamerica.com/site/ix/desktop/images/pages/home/with-isotoni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990" y="3105807"/>
            <a:ext cx="3374228" cy="270679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images.marketamerica.com/site/ix/desktop/images/pages/home/without-isotoni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1131" y="2207681"/>
            <a:ext cx="3135258" cy="398439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6006664" y="593837"/>
            <a:ext cx="0" cy="554946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0122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3200" dirty="0">
                <a:solidFill>
                  <a:schemeClr val="bg1"/>
                </a:solidFill>
              </a:rPr>
              <a:t>People with digestive (GI tract) challenges </a:t>
            </a:r>
            <a:r>
              <a:rPr lang="en-US" sz="3200" dirty="0" smtClean="0">
                <a:solidFill>
                  <a:schemeClr val="bg1"/>
                </a:solidFill>
              </a:rPr>
              <a:t>can benefit </a:t>
            </a:r>
            <a:r>
              <a:rPr lang="en-US" sz="3200" dirty="0">
                <a:solidFill>
                  <a:schemeClr val="bg1"/>
                </a:solidFill>
              </a:rPr>
              <a:t>from isotonic delivery.</a:t>
            </a:r>
          </a:p>
          <a:p>
            <a:endParaRPr lang="en-AU" dirty="0"/>
          </a:p>
        </p:txBody>
      </p:sp>
      <p:pic>
        <p:nvPicPr>
          <p:cNvPr id="9218" name="Picture 2" descr="http://strongweightloss.net/wp-content/uploads/2015/12/lap-band-vs-gastric-byp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644" y="2853502"/>
            <a:ext cx="5238750" cy="33528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5062" y="3019346"/>
            <a:ext cx="4866290" cy="2456057"/>
          </a:xfrm>
          <a:prstGeom prst="rect">
            <a:avLst/>
          </a:prstGeom>
        </p:spPr>
        <p:txBody>
          <a:bodyPr wrap="square">
            <a:spAutoFit/>
          </a:bodyPr>
          <a:lstStyle/>
          <a:p>
            <a:pPr marL="457200" indent="-457200">
              <a:lnSpc>
                <a:spcPct val="80000"/>
              </a:lnSpc>
              <a:buFont typeface="Wingdings" panose="05000000000000000000" pitchFamily="2" charset="2"/>
              <a:buChar char="ü"/>
              <a:defRPr/>
            </a:pPr>
            <a:r>
              <a:rPr lang="en-US" sz="3200" dirty="0">
                <a:solidFill>
                  <a:schemeClr val="bg1"/>
                </a:solidFill>
              </a:rPr>
              <a:t>Acid reflux </a:t>
            </a:r>
            <a:r>
              <a:rPr lang="en-US" sz="3200" dirty="0" smtClean="0">
                <a:solidFill>
                  <a:schemeClr val="bg1"/>
                </a:solidFill>
              </a:rPr>
              <a:t>sufferers,</a:t>
            </a:r>
          </a:p>
          <a:p>
            <a:pPr marL="457200" indent="-457200">
              <a:lnSpc>
                <a:spcPct val="80000"/>
              </a:lnSpc>
              <a:buFont typeface="Wingdings" panose="05000000000000000000" pitchFamily="2" charset="2"/>
              <a:buChar char="ü"/>
              <a:defRPr/>
            </a:pPr>
            <a:r>
              <a:rPr lang="en-US" sz="3200" dirty="0" smtClean="0">
                <a:solidFill>
                  <a:schemeClr val="bg1"/>
                </a:solidFill>
              </a:rPr>
              <a:t>Bariatric </a:t>
            </a:r>
            <a:r>
              <a:rPr lang="en-US" sz="3200" dirty="0">
                <a:solidFill>
                  <a:schemeClr val="bg1"/>
                </a:solidFill>
              </a:rPr>
              <a:t>patients (weight loss surgery</a:t>
            </a:r>
            <a:r>
              <a:rPr lang="en-US" sz="3200" dirty="0" smtClean="0">
                <a:solidFill>
                  <a:schemeClr val="bg1"/>
                </a:solidFill>
              </a:rPr>
              <a:t>)</a:t>
            </a:r>
          </a:p>
          <a:p>
            <a:pPr marL="457200" indent="-457200">
              <a:lnSpc>
                <a:spcPct val="80000"/>
              </a:lnSpc>
              <a:buFont typeface="Wingdings" panose="05000000000000000000" pitchFamily="2" charset="2"/>
              <a:buChar char="ü"/>
              <a:defRPr/>
            </a:pPr>
            <a:r>
              <a:rPr lang="en-US" sz="3200" dirty="0" smtClean="0">
                <a:solidFill>
                  <a:schemeClr val="bg1"/>
                </a:solidFill>
              </a:rPr>
              <a:t> </a:t>
            </a:r>
            <a:r>
              <a:rPr lang="en-US" sz="3200" dirty="0">
                <a:solidFill>
                  <a:schemeClr val="bg1"/>
                </a:solidFill>
              </a:rPr>
              <a:t>Hiatal </a:t>
            </a:r>
            <a:r>
              <a:rPr lang="en-US" sz="3200" dirty="0" smtClean="0">
                <a:solidFill>
                  <a:schemeClr val="bg1"/>
                </a:solidFill>
              </a:rPr>
              <a:t>Hernia</a:t>
            </a:r>
          </a:p>
          <a:p>
            <a:pPr marL="457200" indent="-457200">
              <a:lnSpc>
                <a:spcPct val="80000"/>
              </a:lnSpc>
              <a:buFont typeface="Wingdings" panose="05000000000000000000" pitchFamily="2" charset="2"/>
              <a:buChar char="ü"/>
              <a:defRPr/>
            </a:pPr>
            <a:r>
              <a:rPr lang="en-US" sz="3200" dirty="0" smtClean="0">
                <a:solidFill>
                  <a:schemeClr val="bg1"/>
                </a:solidFill>
              </a:rPr>
              <a:t> </a:t>
            </a:r>
            <a:r>
              <a:rPr lang="en-US" sz="3200" dirty="0">
                <a:solidFill>
                  <a:schemeClr val="bg1"/>
                </a:solidFill>
              </a:rPr>
              <a:t>Elderly (reduced acid production)</a:t>
            </a:r>
          </a:p>
        </p:txBody>
      </p:sp>
      <p:sp>
        <p:nvSpPr>
          <p:cNvPr id="6" name="Title 1"/>
          <p:cNvSpPr>
            <a:spLocks noGrp="1"/>
          </p:cNvSpPr>
          <p:nvPr>
            <p:ph type="title"/>
          </p:nvPr>
        </p:nvSpPr>
        <p:spPr/>
        <p:txBody>
          <a:bodyPr>
            <a:noAutofit/>
          </a:bodyPr>
          <a:lstStyle/>
          <a:p>
            <a:r>
              <a:rPr lang="en-US" sz="6000" b="1" dirty="0">
                <a:ln w="18000">
                  <a:solidFill>
                    <a:schemeClr val="bg1"/>
                  </a:solidFill>
                  <a:prstDash val="solid"/>
                  <a:miter lim="800000"/>
                </a:ln>
                <a:noFill/>
                <a:effectLst>
                  <a:outerShdw blurRad="25500" dist="23000" dir="7020000" algn="tl">
                    <a:srgbClr val="000000">
                      <a:alpha val="50000"/>
                    </a:srgbClr>
                  </a:outerShdw>
                </a:effectLst>
              </a:rPr>
              <a:t>The </a:t>
            </a:r>
            <a:r>
              <a:rPr lang="en-US" sz="6000" b="1" dirty="0" err="1">
                <a:ln w="18000">
                  <a:solidFill>
                    <a:schemeClr val="bg1"/>
                  </a:solidFill>
                  <a:prstDash val="solid"/>
                  <a:miter lim="800000"/>
                </a:ln>
                <a:noFill/>
                <a:effectLst>
                  <a:outerShdw blurRad="25500" dist="23000" dir="7020000" algn="tl">
                    <a:srgbClr val="000000">
                      <a:alpha val="50000"/>
                    </a:srgbClr>
                  </a:outerShdw>
                </a:effectLst>
              </a:rPr>
              <a:t>Isotonix</a:t>
            </a:r>
            <a:r>
              <a:rPr lang="en-US" sz="6000" b="1" baseline="30000" dirty="0">
                <a:ln w="18000">
                  <a:solidFill>
                    <a:schemeClr val="bg1"/>
                  </a:solidFill>
                  <a:prstDash val="solid"/>
                  <a:miter lim="800000"/>
                </a:ln>
                <a:noFill/>
                <a:effectLst>
                  <a:outerShdw blurRad="25500" dist="23000" dir="7020000" algn="tl">
                    <a:srgbClr val="000000">
                      <a:alpha val="50000"/>
                    </a:srgbClr>
                  </a:outerShdw>
                </a:effectLst>
              </a:rPr>
              <a:t>®</a:t>
            </a:r>
            <a:r>
              <a:rPr lang="en-US" sz="6000" b="1" dirty="0">
                <a:ln w="18000">
                  <a:solidFill>
                    <a:schemeClr val="bg1"/>
                  </a:solidFill>
                  <a:prstDash val="solid"/>
                  <a:miter lim="800000"/>
                </a:ln>
                <a:noFill/>
                <a:effectLst>
                  <a:outerShdw blurRad="25500" dist="23000" dir="7020000" algn="tl">
                    <a:srgbClr val="000000">
                      <a:alpha val="50000"/>
                    </a:srgbClr>
                  </a:outerShdw>
                </a:effectLst>
              </a:rPr>
              <a:t> Advantage</a:t>
            </a:r>
            <a:endParaRPr lang="en-AU" sz="6000" b="1" dirty="0">
              <a:ln w="18000">
                <a:solidFill>
                  <a:schemeClr val="bg1"/>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518097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34" name="Picture 10" descr="http://images.marketamerica.com/site/ix/desktop/images/pages/home/isotonix-opc3@2x.png"/>
          <p:cNvPicPr>
            <a:picLocks noChangeAspect="1" noChangeArrowheads="1"/>
          </p:cNvPicPr>
          <p:nvPr/>
        </p:nvPicPr>
        <p:blipFill rotWithShape="1">
          <a:blip r:embed="rId4">
            <a:extLst>
              <a:ext uri="{28A0092B-C50C-407E-A947-70E740481C1C}">
                <a14:useLocalDpi xmlns:a14="http://schemas.microsoft.com/office/drawing/2010/main" val="0"/>
              </a:ext>
            </a:extLst>
          </a:blip>
          <a:srcRect l="38931" b="3314"/>
          <a:stretch/>
        </p:blipFill>
        <p:spPr bwMode="auto">
          <a:xfrm>
            <a:off x="9155117" y="349740"/>
            <a:ext cx="2689233" cy="5476510"/>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2"/>
          <p:cNvSpPr>
            <a:spLocks noGrp="1"/>
          </p:cNvSpPr>
          <p:nvPr>
            <p:ph type="subTitle" idx="1"/>
          </p:nvPr>
        </p:nvSpPr>
        <p:spPr>
          <a:xfrm>
            <a:off x="-82890" y="3751176"/>
            <a:ext cx="6169364" cy="1752600"/>
          </a:xfrm>
        </p:spPr>
        <p:txBody>
          <a:bodyPr>
            <a:normAutofit fontScale="47500" lnSpcReduction="2000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endParaRPr lang="en-US" sz="36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lbertus Extra Bold" pitchFamily="34" charset="0"/>
            </a:endParaRPr>
          </a:p>
          <a:p>
            <a:r>
              <a:rPr lang="en-US" sz="203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lbertus Extra Bold" pitchFamily="34" charset="0"/>
              </a:rPr>
              <a:t>FUTURE</a:t>
            </a:r>
            <a:r>
              <a:rPr lang="en-US" sz="115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lbertus Extra Bold" pitchFamily="34" charset="0"/>
              </a:rPr>
              <a:t>.</a:t>
            </a:r>
            <a:r>
              <a:rPr lang="en-US"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lbertus Extra Bold" pitchFamily="34" charset="0"/>
              </a:rPr>
              <a:t> </a:t>
            </a:r>
          </a:p>
        </p:txBody>
      </p:sp>
      <p:sp>
        <p:nvSpPr>
          <p:cNvPr id="4" name="Rectangle 3"/>
          <p:cNvSpPr/>
          <p:nvPr/>
        </p:nvSpPr>
        <p:spPr>
          <a:xfrm>
            <a:off x="290513" y="1605647"/>
            <a:ext cx="6096000" cy="2308324"/>
          </a:xfrm>
          <a:prstGeom prst="rect">
            <a:avLst/>
          </a:prstGeom>
        </p:spPr>
        <p:txBody>
          <a:bodyPr>
            <a:spAutoFit/>
          </a:bodyPr>
          <a:lstStyle/>
          <a:p>
            <a:r>
              <a:rPr lang="en-US" sz="3600" dirty="0">
                <a:solidFill>
                  <a:schemeClr val="bg1"/>
                </a:solidFill>
                <a:latin typeface="Century Gothic" panose="020B0502020202020204" pitchFamily="34" charset="0"/>
              </a:rPr>
              <a:t>The World's Most Advanced Nutraceuticals</a:t>
            </a:r>
            <a:r>
              <a:rPr lang="en-US" sz="3600" dirty="0" smtClean="0">
                <a:solidFill>
                  <a:schemeClr val="bg1"/>
                </a:solidFill>
                <a:latin typeface="Century Gothic" panose="020B0502020202020204" pitchFamily="34" charset="0"/>
              </a:rPr>
              <a:t>.</a:t>
            </a:r>
          </a:p>
          <a:p>
            <a:r>
              <a:rPr lang="en-US" sz="3600" dirty="0">
                <a:solidFill>
                  <a:schemeClr val="bg1"/>
                </a:solidFill>
              </a:rPr>
              <a:t/>
            </a:r>
            <a:br>
              <a:rPr lang="en-US" sz="3600" dirty="0">
                <a:solidFill>
                  <a:schemeClr val="bg1"/>
                </a:solidFill>
              </a:rPr>
            </a:br>
            <a:r>
              <a:rPr lang="en-US" sz="3600" b="1" dirty="0">
                <a:solidFill>
                  <a:schemeClr val="bg1"/>
                </a:solidFill>
                <a:latin typeface="Albertus Extra Bold" pitchFamily="34" charset="0"/>
              </a:rPr>
              <a:t>Let us show you </a:t>
            </a:r>
            <a:r>
              <a:rPr lang="en-US" sz="3600" b="1" dirty="0" smtClean="0">
                <a:solidFill>
                  <a:schemeClr val="bg1"/>
                </a:solidFill>
                <a:latin typeface="Albertus Extra Bold" pitchFamily="34" charset="0"/>
              </a:rPr>
              <a:t>the</a:t>
            </a:r>
            <a:endParaRPr lang="en-US" sz="3600" dirty="0">
              <a:solidFill>
                <a:schemeClr val="bg1"/>
              </a:solidFill>
              <a:latin typeface="Albertus Extra Bold" pitchFamily="34" charset="0"/>
            </a:endParaRPr>
          </a:p>
        </p:txBody>
      </p:sp>
      <p:pic>
        <p:nvPicPr>
          <p:cNvPr id="1026" name="Picture 2" descr="http://images.marketamerica.com/site/ix/desktop/images/pages/home/with-isotoni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755709" y="3500481"/>
            <a:ext cx="3744023" cy="3003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p:cNvPicPr>
            <a:picLocks noChangeAspect="1"/>
          </p:cNvPicPr>
          <p:nvPr/>
        </p:nvPicPr>
        <p:blipFill>
          <a:blip r:embed="rId6">
            <a:extLst>
              <a:ext uri="{28A0092B-C50C-407E-A947-70E740481C1C}">
                <a14:useLocalDpi xmlns:a14="http://schemas.microsoft.com/office/drawing/2010/main" val="0"/>
              </a:ext>
            </a:extLst>
          </a:blip>
          <a:srcRect t="49467"/>
          <a:stretch>
            <a:fillRect/>
          </a:stretch>
        </p:blipFill>
        <p:spPr bwMode="auto">
          <a:xfrm>
            <a:off x="8940801" y="6435947"/>
            <a:ext cx="374226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058134" y="6266459"/>
            <a:ext cx="3420295" cy="646331"/>
          </a:xfrm>
          <a:prstGeom prst="rect">
            <a:avLst/>
          </a:prstGeom>
        </p:spPr>
        <p:txBody>
          <a:bodyPr wrap="none">
            <a:spAutoFit/>
          </a:bodyPr>
          <a:lstStyle/>
          <a:p>
            <a:r>
              <a:rPr lang="en-AU" sz="3600" dirty="0" err="1">
                <a:solidFill>
                  <a:schemeClr val="bg1"/>
                </a:solidFill>
              </a:rPr>
              <a:t>market</a:t>
            </a:r>
            <a:r>
              <a:rPr lang="en-AU" sz="3600" dirty="0" err="1">
                <a:solidFill>
                  <a:srgbClr val="3898B2"/>
                </a:solidFill>
              </a:rPr>
              <a:t>australia</a:t>
            </a:r>
            <a:r>
              <a:rPr lang="en-AU" sz="3600" dirty="0"/>
              <a:t> </a:t>
            </a:r>
            <a:r>
              <a:rPr lang="en-AU" sz="3600" dirty="0" smtClean="0">
                <a:solidFill>
                  <a:schemeClr val="bg1"/>
                </a:solidFill>
              </a:rPr>
              <a:t>|</a:t>
            </a:r>
            <a:endParaRPr lang="en-US" sz="8800" dirty="0">
              <a:solidFill>
                <a:schemeClr val="bg1"/>
              </a:solidFill>
            </a:endParaRPr>
          </a:p>
        </p:txBody>
      </p:sp>
      <p:pic>
        <p:nvPicPr>
          <p:cNvPr id="8" name="Picture 7" descr="GBR_ENG_isotonixLogoWhiteGreen_0112.png"/>
          <p:cNvPicPr>
            <a:picLocks noChangeAspect="1"/>
          </p:cNvPicPr>
          <p:nvPr/>
        </p:nvPicPr>
        <p:blipFill rotWithShape="1">
          <a:blip r:embed="rId7" cstate="print"/>
          <a:srcRect b="25445"/>
          <a:stretch/>
        </p:blipFill>
        <p:spPr>
          <a:xfrm>
            <a:off x="419098" y="961653"/>
            <a:ext cx="2633477" cy="638555"/>
          </a:xfrm>
          <a:prstGeom prst="rect">
            <a:avLst/>
          </a:prstGeom>
        </p:spPr>
      </p:pic>
    </p:spTree>
    <p:extLst>
      <p:ext uri="{BB962C8B-B14F-4D97-AF65-F5344CB8AC3E}">
        <p14:creationId xmlns:p14="http://schemas.microsoft.com/office/powerpoint/2010/main" val="330306107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Autofit/>
          </a:bodyPr>
          <a:lstStyle/>
          <a:p>
            <a:pPr algn="r"/>
            <a:r>
              <a:rPr lang="en-US" sz="6000" b="1" dirty="0" smtClean="0">
                <a:ln w="18000">
                  <a:solidFill>
                    <a:schemeClr val="bg1"/>
                  </a:solidFill>
                  <a:prstDash val="solid"/>
                  <a:miter lim="800000"/>
                </a:ln>
                <a:noFill/>
                <a:effectLst>
                  <a:outerShdw blurRad="25500" dist="23000" dir="7020000" algn="tl">
                    <a:srgbClr val="000000">
                      <a:alpha val="50000"/>
                    </a:srgbClr>
                  </a:outerShdw>
                </a:effectLst>
              </a:rPr>
              <a:t>Get Started Building A Solid Foundation </a:t>
            </a:r>
            <a:endParaRPr lang="en-AU" sz="60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6574250" y="1510305"/>
            <a:ext cx="5741276" cy="4351338"/>
          </a:xfrm>
        </p:spPr>
        <p:txBody>
          <a:bodyPr/>
          <a:lstStyle/>
          <a:p>
            <a:pPr marL="0" indent="0">
              <a:buNone/>
            </a:pPr>
            <a:r>
              <a:rPr lang="en-US" dirty="0" smtClean="0"/>
              <a:t>ISOTONIX DAILY ESSENTIALS KIT</a:t>
            </a:r>
          </a:p>
          <a:p>
            <a:pPr marL="0" indent="0">
              <a:buNone/>
            </a:pPr>
            <a:r>
              <a:rPr lang="en-US" dirty="0" err="1" smtClean="0"/>
              <a:t>Isotonix</a:t>
            </a:r>
            <a:r>
              <a:rPr lang="en-US" dirty="0" smtClean="0"/>
              <a:t> OPC-3 </a:t>
            </a:r>
          </a:p>
          <a:p>
            <a:pPr marL="0" indent="0">
              <a:buNone/>
            </a:pPr>
            <a:r>
              <a:rPr lang="en-US" dirty="0" err="1" smtClean="0"/>
              <a:t>Isotonix</a:t>
            </a:r>
            <a:r>
              <a:rPr lang="en-US" dirty="0" smtClean="0"/>
              <a:t> Calcium</a:t>
            </a:r>
          </a:p>
          <a:p>
            <a:pPr marL="0" indent="0">
              <a:buNone/>
            </a:pPr>
            <a:r>
              <a:rPr lang="en-US" dirty="0" err="1" smtClean="0"/>
              <a:t>Isotonix</a:t>
            </a:r>
            <a:r>
              <a:rPr lang="en-US" dirty="0" smtClean="0"/>
              <a:t> Multivitamin </a:t>
            </a:r>
          </a:p>
          <a:p>
            <a:pPr marL="0" indent="0">
              <a:buNone/>
            </a:pPr>
            <a:r>
              <a:rPr lang="en-US" dirty="0" err="1" smtClean="0"/>
              <a:t>Isotonix</a:t>
            </a:r>
            <a:r>
              <a:rPr lang="en-US" dirty="0" smtClean="0"/>
              <a:t> Advanced B Complex  </a:t>
            </a:r>
          </a:p>
          <a:p>
            <a:pPr marL="0" indent="0">
              <a:buNone/>
            </a:pPr>
            <a:endParaRPr lang="en-US" dirty="0"/>
          </a:p>
          <a:p>
            <a:pPr marL="0" indent="0">
              <a:buNone/>
            </a:pPr>
            <a:endParaRPr lang="en-AU"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170" y="2194035"/>
            <a:ext cx="5364883" cy="5364883"/>
          </a:xfrm>
          <a:prstGeom prst="rect">
            <a:avLst/>
          </a:prstGeom>
        </p:spPr>
      </p:pic>
    </p:spTree>
    <p:extLst>
      <p:ext uri="{BB962C8B-B14F-4D97-AF65-F5344CB8AC3E}">
        <p14:creationId xmlns:p14="http://schemas.microsoft.com/office/powerpoint/2010/main" val="18872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33147"/>
            <a:ext cx="10515600" cy="1325563"/>
          </a:xfrm>
        </p:spPr>
        <p:txBody>
          <a:bodyPr>
            <a:noAutofit/>
          </a:bodyPr>
          <a:lstStyle/>
          <a:p>
            <a:pPr>
              <a:defRPr/>
            </a:pPr>
            <a:r>
              <a:rPr lang="en-US" sz="6600" b="1" dirty="0" err="1">
                <a:ln w="18000">
                  <a:solidFill>
                    <a:srgbClr val="7030A0"/>
                  </a:solidFill>
                  <a:prstDash val="solid"/>
                  <a:miter lim="800000"/>
                </a:ln>
                <a:noFill/>
                <a:effectLst>
                  <a:outerShdw blurRad="25500" dist="23000" dir="7020000" algn="tl">
                    <a:srgbClr val="000000">
                      <a:alpha val="50000"/>
                    </a:srgbClr>
                  </a:outerShdw>
                </a:effectLst>
                <a:latin typeface="Book Antiqua"/>
                <a:cs typeface="Book Antiqua"/>
              </a:rPr>
              <a:t>Isotonix</a:t>
            </a:r>
            <a:r>
              <a:rPr lang="en-US" sz="6600" b="1" dirty="0">
                <a:ln w="18000">
                  <a:solidFill>
                    <a:srgbClr val="7030A0"/>
                  </a:solidFill>
                  <a:prstDash val="solid"/>
                  <a:miter lim="800000"/>
                </a:ln>
                <a:noFill/>
                <a:effectLst>
                  <a:outerShdw blurRad="25500" dist="23000" dir="7020000" algn="tl">
                    <a:srgbClr val="000000">
                      <a:alpha val="50000"/>
                    </a:srgbClr>
                  </a:outerShdw>
                </a:effectLst>
                <a:latin typeface="Book Antiqua"/>
                <a:cs typeface="Book Antiqua"/>
              </a:rPr>
              <a:t> OPC-3</a:t>
            </a:r>
            <a:r>
              <a:rPr lang="en-US" sz="6600" b="1" baseline="30000" dirty="0">
                <a:ln w="18000">
                  <a:solidFill>
                    <a:srgbClr val="7030A0"/>
                  </a:solidFill>
                  <a:prstDash val="solid"/>
                  <a:miter lim="800000"/>
                </a:ln>
                <a:noFill/>
                <a:effectLst>
                  <a:outerShdw blurRad="25500" dist="23000" dir="7020000" algn="tl">
                    <a:srgbClr val="000000">
                      <a:alpha val="50000"/>
                    </a:srgbClr>
                  </a:outerShdw>
                </a:effectLst>
                <a:latin typeface="Book Antiqua"/>
                <a:cs typeface="Book Antiqua"/>
              </a:rPr>
              <a:t>®</a:t>
            </a:r>
            <a:br>
              <a:rPr lang="en-US" sz="6600" b="1" baseline="30000" dirty="0">
                <a:ln w="18000">
                  <a:solidFill>
                    <a:srgbClr val="7030A0"/>
                  </a:solidFill>
                  <a:prstDash val="solid"/>
                  <a:miter lim="800000"/>
                </a:ln>
                <a:noFill/>
                <a:effectLst>
                  <a:outerShdw blurRad="25500" dist="23000" dir="7020000" algn="tl">
                    <a:srgbClr val="000000">
                      <a:alpha val="50000"/>
                    </a:srgbClr>
                  </a:outerShdw>
                </a:effectLst>
                <a:latin typeface="Book Antiqua"/>
                <a:cs typeface="Book Antiqua"/>
              </a:rPr>
            </a:br>
            <a:endParaRPr lang="en-AU" sz="5400" b="1" dirty="0">
              <a:ln w="18000">
                <a:solidFill>
                  <a:srgbClr val="7030A0"/>
                </a:solidFill>
                <a:prstDash val="solid"/>
                <a:miter lim="800000"/>
              </a:ln>
              <a:noFill/>
              <a:effectLst>
                <a:outerShdw blurRad="25500" dist="23000" dir="7020000" algn="tl">
                  <a:srgbClr val="000000">
                    <a:alpha val="50000"/>
                  </a:srgbClr>
                </a:outerShdw>
              </a:effectLst>
            </a:endParaRPr>
          </a:p>
        </p:txBody>
      </p:sp>
      <p:sp>
        <p:nvSpPr>
          <p:cNvPr id="6" name="Content Placeholder 5"/>
          <p:cNvSpPr>
            <a:spLocks noGrp="1"/>
          </p:cNvSpPr>
          <p:nvPr>
            <p:ph idx="1"/>
          </p:nvPr>
        </p:nvSpPr>
        <p:spPr>
          <a:xfrm>
            <a:off x="838200" y="1825625"/>
            <a:ext cx="7911662" cy="4351338"/>
          </a:xfrm>
        </p:spPr>
        <p:txBody>
          <a:bodyPr/>
          <a:lstStyle/>
          <a:p>
            <a:pPr>
              <a:buClr>
                <a:srgbClr val="6EA0B0"/>
              </a:buClr>
              <a:buNone/>
              <a:defRPr/>
            </a:pPr>
            <a:r>
              <a:rPr lang="en-US" sz="2600" b="1" dirty="0">
                <a:solidFill>
                  <a:prstClr val="black"/>
                </a:solidFill>
                <a:cs typeface="Century Gothic"/>
              </a:rPr>
              <a:t>Featured </a:t>
            </a:r>
            <a:r>
              <a:rPr lang="en-US" sz="2600" b="1" dirty="0" smtClean="0">
                <a:solidFill>
                  <a:prstClr val="black"/>
                </a:solidFill>
                <a:cs typeface="Century Gothic"/>
              </a:rPr>
              <a:t>Ingredient - </a:t>
            </a:r>
            <a:r>
              <a:rPr lang="en-US" sz="2600" u="sng" dirty="0" smtClean="0">
                <a:solidFill>
                  <a:prstClr val="black"/>
                </a:solidFill>
                <a:cs typeface="Century Gothic"/>
              </a:rPr>
              <a:t>Pine </a:t>
            </a:r>
            <a:r>
              <a:rPr lang="en-US" sz="2600" u="sng" dirty="0">
                <a:solidFill>
                  <a:prstClr val="black"/>
                </a:solidFill>
                <a:cs typeface="Century Gothic"/>
              </a:rPr>
              <a:t>Bark Extract (</a:t>
            </a:r>
            <a:r>
              <a:rPr lang="en-US" sz="2600" u="sng" dirty="0" err="1">
                <a:solidFill>
                  <a:prstClr val="black"/>
                </a:solidFill>
                <a:cs typeface="Century Gothic"/>
              </a:rPr>
              <a:t>Pycnogenol</a:t>
            </a:r>
            <a:r>
              <a:rPr lang="en-US" sz="2600" u="sng" baseline="30000" dirty="0">
                <a:solidFill>
                  <a:prstClr val="black"/>
                </a:solidFill>
                <a:cs typeface="Century Gothic"/>
              </a:rPr>
              <a:t>®</a:t>
            </a:r>
            <a:r>
              <a:rPr lang="en-US" sz="2600" u="sng" dirty="0">
                <a:solidFill>
                  <a:prstClr val="black"/>
                </a:solidFill>
                <a:cs typeface="Century Gothic"/>
              </a:rPr>
              <a:t>)</a:t>
            </a:r>
          </a:p>
          <a:p>
            <a:pPr>
              <a:buClr>
                <a:prstClr val="white"/>
              </a:buClr>
              <a:buFont typeface="Wingdings" charset="2"/>
              <a:buChar char="Ø"/>
              <a:defRPr/>
            </a:pPr>
            <a:r>
              <a:rPr lang="en-US" sz="2600" dirty="0">
                <a:cs typeface="Century Gothic"/>
              </a:rPr>
              <a:t>Basic </a:t>
            </a:r>
            <a:r>
              <a:rPr lang="en-US" sz="2600" dirty="0" smtClean="0">
                <a:cs typeface="Century Gothic"/>
              </a:rPr>
              <a:t>Properties;</a:t>
            </a:r>
            <a:endParaRPr lang="en-US" sz="2600" dirty="0">
              <a:cs typeface="Century Gothic"/>
            </a:endParaRPr>
          </a:p>
          <a:p>
            <a:pPr lvl="1">
              <a:defRPr/>
            </a:pPr>
            <a:r>
              <a:rPr lang="en-US" sz="2200" dirty="0">
                <a:cs typeface="Century Gothic"/>
              </a:rPr>
              <a:t>Antioxidant</a:t>
            </a:r>
          </a:p>
          <a:p>
            <a:pPr lvl="1">
              <a:defRPr/>
            </a:pPr>
            <a:r>
              <a:rPr lang="en-US" sz="2200" dirty="0">
                <a:cs typeface="Century Gothic"/>
              </a:rPr>
              <a:t>Made from a combination of bilberry, grape seed and skin, pine bark extract and citrus bioflavonoid extract </a:t>
            </a:r>
          </a:p>
          <a:p>
            <a:pPr lvl="1">
              <a:defRPr/>
            </a:pPr>
            <a:r>
              <a:rPr lang="en-US" sz="2200" dirty="0">
                <a:cs typeface="Century Gothic"/>
              </a:rPr>
              <a:t>Provide a variety of health benefits </a:t>
            </a:r>
          </a:p>
          <a:p>
            <a:pPr lvl="1"/>
            <a:r>
              <a:rPr lang="en-US" sz="2200" dirty="0" err="1">
                <a:cs typeface="Century Gothic"/>
              </a:rPr>
              <a:t>Pycnogenol</a:t>
            </a:r>
            <a:endParaRPr lang="en-US" sz="2200" dirty="0">
              <a:cs typeface="Century Gothic"/>
            </a:endParaRPr>
          </a:p>
          <a:p>
            <a:pPr lvl="2">
              <a:buFont typeface="Calibri" panose="020F0502020204030204" pitchFamily="34" charset="0"/>
              <a:buChar char="›"/>
            </a:pPr>
            <a:r>
              <a:rPr lang="en-US" dirty="0">
                <a:cs typeface="Century Gothic"/>
              </a:rPr>
              <a:t>Over 200 published studies</a:t>
            </a:r>
          </a:p>
          <a:p>
            <a:pPr lvl="2">
              <a:buFont typeface="Calibri" panose="020F0502020204030204" pitchFamily="34" charset="0"/>
              <a:buChar char="›"/>
            </a:pPr>
            <a:r>
              <a:rPr lang="en-US" dirty="0">
                <a:cs typeface="Century Gothic"/>
              </a:rPr>
              <a:t>World’s only isotonic-capable form of </a:t>
            </a:r>
            <a:r>
              <a:rPr lang="en-US" dirty="0" err="1" smtClean="0">
                <a:cs typeface="Century Gothic"/>
              </a:rPr>
              <a:t>Pycnogenol</a:t>
            </a:r>
            <a:endParaRPr lang="en-US" dirty="0" smtClean="0">
              <a:cs typeface="Century Gothic"/>
            </a:endParaRPr>
          </a:p>
          <a:p>
            <a:pPr lvl="2">
              <a:buFont typeface="Calibri" panose="020F0502020204030204" pitchFamily="34" charset="0"/>
              <a:buChar char="›"/>
            </a:pPr>
            <a:r>
              <a:rPr lang="en-US" dirty="0"/>
              <a:t>Today, </a:t>
            </a:r>
            <a:r>
              <a:rPr lang="en-US" dirty="0" err="1"/>
              <a:t>Pycnogenol</a:t>
            </a:r>
            <a:r>
              <a:rPr lang="en-US" dirty="0"/>
              <a:t> is one of the most researched ingredients in the natural product marketplace.</a:t>
            </a:r>
            <a:endParaRPr lang="en-US" dirty="0">
              <a:cs typeface="Century Gothic"/>
            </a:endParaRPr>
          </a:p>
          <a:p>
            <a:pPr marL="0" indent="0">
              <a:buNone/>
            </a:pPr>
            <a:endParaRPr lang="en-AU" dirty="0"/>
          </a:p>
        </p:txBody>
      </p:sp>
      <p:sp>
        <p:nvSpPr>
          <p:cNvPr id="7" name="Flowchart: Extract 6"/>
          <p:cNvSpPr/>
          <p:nvPr/>
        </p:nvSpPr>
        <p:spPr>
          <a:xfrm rot="2754695">
            <a:off x="9159207" y="-398194"/>
            <a:ext cx="4760439" cy="2413791"/>
          </a:xfrm>
          <a:prstGeom prst="flowChartExtra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prstClr val="white"/>
                </a:solidFill>
                <a:effectLst>
                  <a:outerShdw blurRad="38100" dist="38100" dir="2700000" algn="tl">
                    <a:srgbClr val="000000">
                      <a:alpha val="43137"/>
                    </a:srgbClr>
                  </a:outerShdw>
                </a:effectLst>
                <a:latin typeface="Book Antiqua"/>
                <a:cs typeface="Book Antiqua"/>
              </a:rPr>
              <a:t>The Gold Standard For </a:t>
            </a:r>
            <a:r>
              <a:rPr lang="en-US" dirty="0">
                <a:solidFill>
                  <a:prstClr val="white"/>
                </a:solidFill>
                <a:effectLst>
                  <a:outerShdw blurRad="38100" dist="38100" dir="2700000" algn="tl">
                    <a:srgbClr val="000000">
                      <a:alpha val="43137"/>
                    </a:srgbClr>
                  </a:outerShdw>
                </a:effectLst>
                <a:latin typeface="Book Antiqua"/>
                <a:cs typeface="Book Antiqua"/>
              </a:rPr>
              <a:t>Antioxidants</a:t>
            </a:r>
            <a:br>
              <a:rPr lang="en-US" dirty="0">
                <a:solidFill>
                  <a:prstClr val="white"/>
                </a:solidFill>
                <a:effectLst>
                  <a:outerShdw blurRad="38100" dist="38100" dir="2700000" algn="tl">
                    <a:srgbClr val="000000">
                      <a:alpha val="43137"/>
                    </a:srgbClr>
                  </a:outerShdw>
                </a:effectLst>
                <a:latin typeface="Book Antiqua"/>
                <a:cs typeface="Book Antiqua"/>
              </a:rPr>
            </a:br>
            <a:endParaRPr lang="en-AU"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0100" t="3184" r="29104" b="10050"/>
          <a:stretch/>
        </p:blipFill>
        <p:spPr>
          <a:xfrm>
            <a:off x="9156472" y="1671851"/>
            <a:ext cx="2438442" cy="5186149"/>
          </a:xfrm>
          <a:prstGeom prst="rect">
            <a:avLst/>
          </a:prstGeom>
        </p:spPr>
      </p:pic>
      <p:pic>
        <p:nvPicPr>
          <p:cNvPr id="1026" name="Picture 2" descr="Info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6251" y="292922"/>
            <a:ext cx="152400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832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759358" y="1081198"/>
            <a:ext cx="10875594" cy="4830872"/>
          </a:xfrm>
          <a:solidFill>
            <a:schemeClr val="bg1">
              <a:alpha val="73000"/>
            </a:schemeClr>
          </a:solidFill>
        </p:spPr>
        <p:txBody>
          <a:bodyPr>
            <a:normAutofit/>
          </a:bodyPr>
          <a:lstStyle/>
          <a:p>
            <a:pPr marL="0" indent="0" algn="ctr">
              <a:buNone/>
            </a:pPr>
            <a:r>
              <a:rPr lang="en-US" dirty="0"/>
              <a:t>Whether you know it or not, your body is constantly being attacked by very harmful substances known as free radicals. You cannot see them, smell them, or touch them, but they are always there, trying to destroy body proteins and cell membranes. Free radicals are dangerous, and many scientists believe that continuous exposure to them is the major cause of aging and many of degenerative diseases.</a:t>
            </a:r>
            <a:endParaRPr lang="en-AU" dirty="0"/>
          </a:p>
          <a:p>
            <a:pPr marL="0" indent="0" algn="ctr">
              <a:buNone/>
            </a:pPr>
            <a:r>
              <a:rPr lang="en-US" dirty="0"/>
              <a:t>OPCs eliminate free radicals! But you are probably asking what free radicals are? </a:t>
            </a:r>
            <a:endParaRPr lang="en-AU" dirty="0"/>
          </a:p>
          <a:p>
            <a:pPr marL="0" indent="0" algn="ctr">
              <a:buNone/>
            </a:pPr>
            <a:r>
              <a:rPr lang="en-US" dirty="0"/>
              <a:t>Free radicals are small, highly reactive molecules which can be formed in cigarette smoke, processed, fried or microwaved foods, environmental chemical pollution, radiation and essentially normal </a:t>
            </a:r>
            <a:r>
              <a:rPr lang="en-US" dirty="0" smtClean="0"/>
              <a:t>metabolism</a:t>
            </a:r>
            <a:r>
              <a:rPr lang="en-US" dirty="0"/>
              <a:t>.</a:t>
            </a:r>
            <a:endParaRPr lang="en-AU" dirty="0"/>
          </a:p>
        </p:txBody>
      </p:sp>
    </p:spTree>
    <p:extLst>
      <p:ext uri="{BB962C8B-B14F-4D97-AF65-F5344CB8AC3E}">
        <p14:creationId xmlns:p14="http://schemas.microsoft.com/office/powerpoint/2010/main" val="16995698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33147"/>
            <a:ext cx="10515600" cy="1325563"/>
          </a:xfrm>
        </p:spPr>
        <p:txBody>
          <a:bodyPr>
            <a:noAutofit/>
          </a:bodyPr>
          <a:lstStyle/>
          <a:p>
            <a:pPr>
              <a:defRPr/>
            </a:pPr>
            <a:r>
              <a:rPr lang="en-US" sz="6600" b="1" dirty="0" err="1">
                <a:ln w="18000">
                  <a:solidFill>
                    <a:srgbClr val="7030A0"/>
                  </a:solidFill>
                  <a:prstDash val="solid"/>
                  <a:miter lim="800000"/>
                </a:ln>
                <a:noFill/>
                <a:effectLst>
                  <a:outerShdw blurRad="25500" dist="23000" dir="7020000" algn="tl">
                    <a:srgbClr val="000000">
                      <a:alpha val="50000"/>
                    </a:srgbClr>
                  </a:outerShdw>
                </a:effectLst>
                <a:latin typeface="Book Antiqua"/>
                <a:cs typeface="Book Antiqua"/>
              </a:rPr>
              <a:t>Isotonix</a:t>
            </a:r>
            <a:r>
              <a:rPr lang="en-US" sz="6600" b="1" dirty="0">
                <a:ln w="18000">
                  <a:solidFill>
                    <a:srgbClr val="7030A0"/>
                  </a:solidFill>
                  <a:prstDash val="solid"/>
                  <a:miter lim="800000"/>
                </a:ln>
                <a:noFill/>
                <a:effectLst>
                  <a:outerShdw blurRad="25500" dist="23000" dir="7020000" algn="tl">
                    <a:srgbClr val="000000">
                      <a:alpha val="50000"/>
                    </a:srgbClr>
                  </a:outerShdw>
                </a:effectLst>
                <a:latin typeface="Book Antiqua"/>
                <a:cs typeface="Book Antiqua"/>
              </a:rPr>
              <a:t> OPC-3</a:t>
            </a:r>
            <a:r>
              <a:rPr lang="en-US" sz="6600" b="1" baseline="30000" dirty="0">
                <a:ln w="18000">
                  <a:solidFill>
                    <a:srgbClr val="7030A0"/>
                  </a:solidFill>
                  <a:prstDash val="solid"/>
                  <a:miter lim="800000"/>
                </a:ln>
                <a:noFill/>
                <a:effectLst>
                  <a:outerShdw blurRad="25500" dist="23000" dir="7020000" algn="tl">
                    <a:srgbClr val="000000">
                      <a:alpha val="50000"/>
                    </a:srgbClr>
                  </a:outerShdw>
                </a:effectLst>
                <a:latin typeface="Book Antiqua"/>
                <a:cs typeface="Book Antiqua"/>
              </a:rPr>
              <a:t>®</a:t>
            </a:r>
            <a:br>
              <a:rPr lang="en-US" sz="6600" b="1" baseline="30000" dirty="0">
                <a:ln w="18000">
                  <a:solidFill>
                    <a:srgbClr val="7030A0"/>
                  </a:solidFill>
                  <a:prstDash val="solid"/>
                  <a:miter lim="800000"/>
                </a:ln>
                <a:noFill/>
                <a:effectLst>
                  <a:outerShdw blurRad="25500" dist="23000" dir="7020000" algn="tl">
                    <a:srgbClr val="000000">
                      <a:alpha val="50000"/>
                    </a:srgbClr>
                  </a:outerShdw>
                </a:effectLst>
                <a:latin typeface="Book Antiqua"/>
                <a:cs typeface="Book Antiqua"/>
              </a:rPr>
            </a:br>
            <a:endParaRPr lang="en-AU" sz="5400" b="1" dirty="0">
              <a:ln w="18000">
                <a:solidFill>
                  <a:srgbClr val="7030A0"/>
                </a:solidFill>
                <a:prstDash val="solid"/>
                <a:miter lim="800000"/>
              </a:ln>
              <a:noFill/>
              <a:effectLst>
                <a:outerShdw blurRad="25500" dist="23000" dir="7020000" algn="tl">
                  <a:srgbClr val="000000">
                    <a:alpha val="50000"/>
                  </a:srgbClr>
                </a:outerShdw>
              </a:effectLst>
            </a:endParaRPr>
          </a:p>
        </p:txBody>
      </p:sp>
      <p:sp>
        <p:nvSpPr>
          <p:cNvPr id="6" name="Content Placeholder 5"/>
          <p:cNvSpPr>
            <a:spLocks noGrp="1"/>
          </p:cNvSpPr>
          <p:nvPr>
            <p:ph idx="1"/>
          </p:nvPr>
        </p:nvSpPr>
        <p:spPr>
          <a:xfrm>
            <a:off x="838200" y="1825625"/>
            <a:ext cx="7911662" cy="4351338"/>
          </a:xfrm>
        </p:spPr>
        <p:txBody>
          <a:bodyPr>
            <a:normAutofit lnSpcReduction="10000"/>
          </a:bodyPr>
          <a:lstStyle/>
          <a:p>
            <a:pPr>
              <a:buFont typeface="Wingdings" panose="05000000000000000000" pitchFamily="2" charset="2"/>
              <a:buChar char="ü"/>
            </a:pPr>
            <a:r>
              <a:rPr lang="en-US" dirty="0">
                <a:cs typeface="Century Gothic"/>
              </a:rPr>
              <a:t>Contains antioxidants that protect the cells and tissues from damages by free radicals.</a:t>
            </a:r>
          </a:p>
          <a:p>
            <a:pPr>
              <a:buFont typeface="Wingdings" panose="05000000000000000000" pitchFamily="2" charset="2"/>
              <a:buChar char="ü"/>
            </a:pPr>
            <a:r>
              <a:rPr lang="en-US" dirty="0">
                <a:cs typeface="Century Gothic"/>
              </a:rPr>
              <a:t>Helps maintain healthy immune function and symptomatic relief of allergies</a:t>
            </a:r>
          </a:p>
          <a:p>
            <a:pPr>
              <a:buFont typeface="Wingdings" panose="05000000000000000000" pitchFamily="2" charset="2"/>
              <a:buChar char="ü"/>
            </a:pPr>
            <a:r>
              <a:rPr lang="en-US" dirty="0">
                <a:cs typeface="Century Gothic"/>
              </a:rPr>
              <a:t>For temporary relief of the pain and inflammation of arthritis and </a:t>
            </a:r>
            <a:r>
              <a:rPr lang="en-US" dirty="0" smtClean="0">
                <a:cs typeface="Century Gothic"/>
              </a:rPr>
              <a:t>rheumatism</a:t>
            </a:r>
          </a:p>
          <a:p>
            <a:pPr>
              <a:buFont typeface="Wingdings" panose="05000000000000000000" pitchFamily="2" charset="2"/>
              <a:buChar char="ü"/>
            </a:pPr>
            <a:r>
              <a:rPr lang="en-US" dirty="0">
                <a:cs typeface="Century Gothic"/>
              </a:rPr>
              <a:t>Helps support cardiovascular health</a:t>
            </a:r>
          </a:p>
          <a:p>
            <a:pPr>
              <a:buFont typeface="Wingdings" panose="05000000000000000000" pitchFamily="2" charset="2"/>
              <a:buChar char="ü"/>
            </a:pPr>
            <a:r>
              <a:rPr lang="en-US" dirty="0">
                <a:cs typeface="Century Gothic"/>
              </a:rPr>
              <a:t>Helps sustain joint flexibility</a:t>
            </a:r>
          </a:p>
          <a:p>
            <a:pPr>
              <a:buFont typeface="Wingdings" panose="05000000000000000000" pitchFamily="2" charset="2"/>
              <a:buChar char="ü"/>
            </a:pPr>
            <a:r>
              <a:rPr lang="en-US" dirty="0">
                <a:cs typeface="Century Gothic"/>
              </a:rPr>
              <a:t>Helps sustain healthy circulation by strengthening capillaries, arteries and veins</a:t>
            </a:r>
          </a:p>
          <a:p>
            <a:pPr>
              <a:buFont typeface="Wingdings" panose="05000000000000000000" pitchFamily="2" charset="2"/>
              <a:buChar char="ü"/>
            </a:pPr>
            <a:endParaRPr lang="en-US" dirty="0">
              <a:cs typeface="Century Gothic"/>
            </a:endParaRPr>
          </a:p>
          <a:p>
            <a:pPr>
              <a:buFont typeface="Wingdings" panose="05000000000000000000" pitchFamily="2" charset="2"/>
              <a:buChar char="ü"/>
            </a:pPr>
            <a:endParaRPr lang="en-AU" dirty="0"/>
          </a:p>
        </p:txBody>
      </p:sp>
      <p:sp>
        <p:nvSpPr>
          <p:cNvPr id="7" name="Flowchart: Extract 6"/>
          <p:cNvSpPr/>
          <p:nvPr/>
        </p:nvSpPr>
        <p:spPr>
          <a:xfrm rot="2754695">
            <a:off x="9159207" y="-398194"/>
            <a:ext cx="4760439" cy="2413791"/>
          </a:xfrm>
          <a:prstGeom prst="flowChartExtra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prstClr val="white"/>
                </a:solidFill>
                <a:effectLst>
                  <a:outerShdw blurRad="38100" dist="38100" dir="2700000" algn="tl">
                    <a:srgbClr val="000000">
                      <a:alpha val="43137"/>
                    </a:srgbClr>
                  </a:outerShdw>
                </a:effectLst>
                <a:latin typeface="Book Antiqua"/>
                <a:cs typeface="Book Antiqua"/>
              </a:rPr>
              <a:t>The Gold Standard For </a:t>
            </a:r>
            <a:r>
              <a:rPr lang="en-US" dirty="0">
                <a:solidFill>
                  <a:prstClr val="white"/>
                </a:solidFill>
                <a:effectLst>
                  <a:outerShdw blurRad="38100" dist="38100" dir="2700000" algn="tl">
                    <a:srgbClr val="000000">
                      <a:alpha val="43137"/>
                    </a:srgbClr>
                  </a:outerShdw>
                </a:effectLst>
                <a:latin typeface="Book Antiqua"/>
                <a:cs typeface="Book Antiqua"/>
              </a:rPr>
              <a:t>Antioxidants</a:t>
            </a:r>
            <a:br>
              <a:rPr lang="en-US" dirty="0">
                <a:solidFill>
                  <a:prstClr val="white"/>
                </a:solidFill>
                <a:effectLst>
                  <a:outerShdw blurRad="38100" dist="38100" dir="2700000" algn="tl">
                    <a:srgbClr val="000000">
                      <a:alpha val="43137"/>
                    </a:srgbClr>
                  </a:outerShdw>
                </a:effectLst>
                <a:latin typeface="Book Antiqua"/>
                <a:cs typeface="Book Antiqua"/>
              </a:rPr>
            </a:br>
            <a:endParaRPr lang="en-AU"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0100" t="3184" r="29104" b="10050"/>
          <a:stretch/>
        </p:blipFill>
        <p:spPr>
          <a:xfrm>
            <a:off x="9156472" y="1671851"/>
            <a:ext cx="2438442" cy="5186149"/>
          </a:xfrm>
          <a:prstGeom prst="rect">
            <a:avLst/>
          </a:prstGeom>
        </p:spPr>
      </p:pic>
    </p:spTree>
    <p:extLst>
      <p:ext uri="{BB962C8B-B14F-4D97-AF65-F5344CB8AC3E}">
        <p14:creationId xmlns:p14="http://schemas.microsoft.com/office/powerpoint/2010/main" val="4169677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646" y="633147"/>
            <a:ext cx="10515600" cy="1325563"/>
          </a:xfrm>
        </p:spPr>
        <p:txBody>
          <a:bodyPr>
            <a:noAutofit/>
          </a:bodyPr>
          <a:lstStyle/>
          <a:p>
            <a:pPr>
              <a:defRPr/>
            </a:pPr>
            <a:r>
              <a:rPr lang="en-US" sz="6600" b="1" dirty="0" err="1">
                <a:ln w="18000">
                  <a:solidFill>
                    <a:srgbClr val="006600"/>
                  </a:solidFill>
                  <a:prstDash val="solid"/>
                  <a:miter lim="800000"/>
                </a:ln>
                <a:noFill/>
                <a:effectLst>
                  <a:outerShdw blurRad="25500" dist="23000" dir="7020000" algn="tl">
                    <a:srgbClr val="000000">
                      <a:alpha val="50000"/>
                    </a:srgbClr>
                  </a:outerShdw>
                </a:effectLst>
                <a:latin typeface="Book Antiqua"/>
                <a:cs typeface="Book Antiqua"/>
              </a:rPr>
              <a:t>Isotonix</a:t>
            </a:r>
            <a:r>
              <a:rPr lang="en-US" sz="6600" b="1" dirty="0">
                <a:ln w="18000">
                  <a:solidFill>
                    <a:srgbClr val="006600"/>
                  </a:solidFill>
                  <a:prstDash val="solid"/>
                  <a:miter lim="800000"/>
                </a:ln>
                <a:noFill/>
                <a:effectLst>
                  <a:outerShdw blurRad="25500" dist="23000" dir="7020000" algn="tl">
                    <a:srgbClr val="000000">
                      <a:alpha val="50000"/>
                    </a:srgbClr>
                  </a:outerShdw>
                </a:effectLst>
                <a:latin typeface="Book Antiqua"/>
                <a:cs typeface="Book Antiqua"/>
              </a:rPr>
              <a:t> </a:t>
            </a:r>
            <a:r>
              <a:rPr lang="en-US" sz="6600" b="1" dirty="0" smtClean="0">
                <a:ln w="18000">
                  <a:solidFill>
                    <a:srgbClr val="006600"/>
                  </a:solidFill>
                  <a:prstDash val="solid"/>
                  <a:miter lim="800000"/>
                </a:ln>
                <a:noFill/>
                <a:effectLst>
                  <a:outerShdw blurRad="25500" dist="23000" dir="7020000" algn="tl">
                    <a:srgbClr val="000000">
                      <a:alpha val="50000"/>
                    </a:srgbClr>
                  </a:outerShdw>
                </a:effectLst>
                <a:latin typeface="Book Antiqua"/>
                <a:cs typeface="Book Antiqua"/>
              </a:rPr>
              <a:t>Multivitamin</a:t>
            </a:r>
            <a:r>
              <a:rPr lang="en-US" sz="6600" b="1" baseline="30000" dirty="0" smtClean="0">
                <a:ln w="18000">
                  <a:solidFill>
                    <a:srgbClr val="006600"/>
                  </a:solidFill>
                  <a:prstDash val="solid"/>
                  <a:miter lim="800000"/>
                </a:ln>
                <a:noFill/>
                <a:effectLst>
                  <a:outerShdw blurRad="25500" dist="23000" dir="7020000" algn="tl">
                    <a:srgbClr val="000000">
                      <a:alpha val="50000"/>
                    </a:srgbClr>
                  </a:outerShdw>
                </a:effectLst>
                <a:latin typeface="Book Antiqua"/>
                <a:cs typeface="Book Antiqua"/>
              </a:rPr>
              <a:t>®</a:t>
            </a:r>
            <a:r>
              <a:rPr lang="en-US" sz="6600" b="1" baseline="30000" dirty="0">
                <a:ln w="18000">
                  <a:solidFill>
                    <a:srgbClr val="006600"/>
                  </a:solidFill>
                  <a:prstDash val="solid"/>
                  <a:miter lim="800000"/>
                </a:ln>
                <a:noFill/>
                <a:effectLst>
                  <a:outerShdw blurRad="25500" dist="23000" dir="7020000" algn="tl">
                    <a:srgbClr val="000000">
                      <a:alpha val="50000"/>
                    </a:srgbClr>
                  </a:outerShdw>
                </a:effectLst>
                <a:latin typeface="Book Antiqua"/>
                <a:cs typeface="Book Antiqua"/>
              </a:rPr>
              <a:t/>
            </a:r>
            <a:br>
              <a:rPr lang="en-US" sz="6600" b="1" baseline="30000" dirty="0">
                <a:ln w="18000">
                  <a:solidFill>
                    <a:srgbClr val="006600"/>
                  </a:solidFill>
                  <a:prstDash val="solid"/>
                  <a:miter lim="800000"/>
                </a:ln>
                <a:noFill/>
                <a:effectLst>
                  <a:outerShdw blurRad="25500" dist="23000" dir="7020000" algn="tl">
                    <a:srgbClr val="000000">
                      <a:alpha val="50000"/>
                    </a:srgbClr>
                  </a:outerShdw>
                </a:effectLst>
                <a:latin typeface="Book Antiqua"/>
                <a:cs typeface="Book Antiqua"/>
              </a:rPr>
            </a:br>
            <a:endParaRPr lang="en-AU" sz="5400" b="1" dirty="0">
              <a:ln w="18000">
                <a:solidFill>
                  <a:srgbClr val="006600"/>
                </a:solidFill>
                <a:prstDash val="solid"/>
                <a:miter lim="800000"/>
              </a:ln>
              <a:noFill/>
              <a:effectLst>
                <a:outerShdw blurRad="25500" dist="23000" dir="7020000" algn="tl">
                  <a:srgbClr val="000000">
                    <a:alpha val="50000"/>
                  </a:srgbClr>
                </a:outerShdw>
              </a:effectLst>
            </a:endParaRPr>
          </a:p>
        </p:txBody>
      </p:sp>
      <p:sp>
        <p:nvSpPr>
          <p:cNvPr id="6" name="Content Placeholder 5"/>
          <p:cNvSpPr>
            <a:spLocks noGrp="1"/>
          </p:cNvSpPr>
          <p:nvPr>
            <p:ph idx="1"/>
          </p:nvPr>
        </p:nvSpPr>
        <p:spPr>
          <a:xfrm>
            <a:off x="838200" y="1825625"/>
            <a:ext cx="7911662" cy="4351338"/>
          </a:xfrm>
        </p:spPr>
        <p:txBody>
          <a:bodyPr>
            <a:normAutofit fontScale="85000" lnSpcReduction="10000"/>
          </a:bodyPr>
          <a:lstStyle/>
          <a:p>
            <a:pPr>
              <a:buFont typeface="Wingdings" panose="05000000000000000000" pitchFamily="2" charset="2"/>
              <a:buChar char="ü"/>
            </a:pPr>
            <a:r>
              <a:rPr lang="en-US" dirty="0">
                <a:cs typeface="Century Gothic"/>
              </a:rPr>
              <a:t>Contains 100 percent or more of most of the recommended dietary intakes (RDI) of vitamins and minerals to help supplement deficiencies in diet</a:t>
            </a:r>
          </a:p>
          <a:p>
            <a:pPr>
              <a:buFont typeface="Wingdings" panose="05000000000000000000" pitchFamily="2" charset="2"/>
              <a:buChar char="ü"/>
            </a:pPr>
            <a:r>
              <a:rPr lang="en-US" dirty="0"/>
              <a:t>Supports sleep, nerve function, immune function, metabolism and conversion of food into energy, liver function, kidney function, thyroid function, adrenal function, hormonal balance, wound healing and tissue repair</a:t>
            </a:r>
            <a:r>
              <a:rPr lang="en-US" dirty="0" smtClean="0"/>
              <a:t>.</a:t>
            </a:r>
          </a:p>
          <a:p>
            <a:pPr fontAlgn="base">
              <a:buFont typeface="Wingdings" panose="05000000000000000000" pitchFamily="2" charset="2"/>
              <a:buChar char="ü"/>
            </a:pPr>
            <a:r>
              <a:rPr lang="en-US" dirty="0" smtClean="0"/>
              <a:t>Supports </a:t>
            </a:r>
            <a:r>
              <a:rPr lang="en-US" dirty="0"/>
              <a:t>and maintains normal healthy: skin, hair, bones and joints, teeth and gums</a:t>
            </a:r>
          </a:p>
          <a:p>
            <a:pPr fontAlgn="base">
              <a:buFont typeface="Wingdings" panose="05000000000000000000" pitchFamily="2" charset="2"/>
              <a:buChar char="ü"/>
            </a:pPr>
            <a:r>
              <a:rPr lang="en-US" dirty="0" smtClean="0"/>
              <a:t>Aids </a:t>
            </a:r>
            <a:r>
              <a:rPr lang="en-US" dirty="0"/>
              <a:t>in digestion/ Helps maintain healthy digestive </a:t>
            </a:r>
            <a:r>
              <a:rPr lang="en-US" dirty="0" smtClean="0"/>
              <a:t>function</a:t>
            </a:r>
            <a:endParaRPr lang="en-US" dirty="0" smtClean="0">
              <a:cs typeface="Century Gothic"/>
            </a:endParaRPr>
          </a:p>
          <a:p>
            <a:pPr>
              <a:buFont typeface="Wingdings" panose="05000000000000000000" pitchFamily="2" charset="2"/>
              <a:buChar char="ü"/>
            </a:pPr>
            <a:r>
              <a:rPr lang="en-US" dirty="0" smtClean="0">
                <a:cs typeface="Century Gothic"/>
              </a:rPr>
              <a:t>Aids </a:t>
            </a:r>
            <a:r>
              <a:rPr lang="en-US" dirty="0">
                <a:cs typeface="Century Gothic"/>
              </a:rPr>
              <a:t>in the maintenance or </a:t>
            </a:r>
            <a:r>
              <a:rPr lang="en-US" dirty="0" smtClean="0">
                <a:cs typeface="Century Gothic"/>
              </a:rPr>
              <a:t> improvement </a:t>
            </a:r>
            <a:r>
              <a:rPr lang="en-US" dirty="0">
                <a:cs typeface="Century Gothic"/>
              </a:rPr>
              <a:t>of general </a:t>
            </a:r>
            <a:r>
              <a:rPr lang="en-US" dirty="0" smtClean="0">
                <a:cs typeface="Century Gothic"/>
              </a:rPr>
              <a:t>well </a:t>
            </a:r>
            <a:r>
              <a:rPr lang="en-US" dirty="0">
                <a:cs typeface="Century Gothic"/>
              </a:rPr>
              <a:t>being</a:t>
            </a:r>
            <a:endParaRPr lang="en-US" dirty="0">
              <a:effectLst>
                <a:outerShdw blurRad="38100" dist="38100" dir="2700000" algn="tl">
                  <a:srgbClr val="000000">
                    <a:alpha val="43137"/>
                  </a:srgbClr>
                </a:outerShdw>
              </a:effectLst>
              <a:cs typeface="Century Gothic"/>
            </a:endParaRPr>
          </a:p>
          <a:p>
            <a:pPr>
              <a:buFont typeface="Wingdings" panose="05000000000000000000" pitchFamily="2" charset="2"/>
              <a:buChar char="ü"/>
            </a:pPr>
            <a:endParaRPr lang="en-US" dirty="0">
              <a:cs typeface="Century Gothic"/>
            </a:endParaRPr>
          </a:p>
          <a:p>
            <a:pPr>
              <a:buFont typeface="Wingdings" panose="05000000000000000000" pitchFamily="2" charset="2"/>
              <a:buChar char="ü"/>
            </a:pPr>
            <a:endParaRPr lang="en-AU"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326" y="1527044"/>
            <a:ext cx="5850068" cy="5850068"/>
          </a:xfrm>
          <a:prstGeom prst="rect">
            <a:avLst/>
          </a:prstGeom>
        </p:spPr>
      </p:pic>
    </p:spTree>
    <p:extLst>
      <p:ext uri="{BB962C8B-B14F-4D97-AF65-F5344CB8AC3E}">
        <p14:creationId xmlns:p14="http://schemas.microsoft.com/office/powerpoint/2010/main" val="1014681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ln w="18000">
                  <a:solidFill>
                    <a:schemeClr val="bg1"/>
                  </a:solidFill>
                  <a:prstDash val="solid"/>
                  <a:miter lim="800000"/>
                </a:ln>
                <a:noFill/>
                <a:effectLst>
                  <a:outerShdw blurRad="25500" dist="23000" dir="7020000" algn="tl">
                    <a:srgbClr val="000000">
                      <a:alpha val="50000"/>
                    </a:srgbClr>
                  </a:outerShdw>
                </a:effectLst>
              </a:rPr>
              <a:t>ENVIRONMENTAL CHANGES </a:t>
            </a:r>
            <a:endParaRPr lang="en-AU" sz="48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838200" y="1825624"/>
            <a:ext cx="10515600" cy="3629245"/>
          </a:xfrm>
          <a:solidFill>
            <a:schemeClr val="bg1">
              <a:alpha val="68000"/>
            </a:schemeClr>
          </a:solidFill>
          <a:ln>
            <a:noFill/>
          </a:ln>
        </p:spPr>
        <p:txBody>
          <a:bodyPr>
            <a:noAutofit/>
          </a:bodyPr>
          <a:lstStyle/>
          <a:p>
            <a:pPr>
              <a:buFont typeface="Wingdings" panose="05000000000000000000" pitchFamily="2" charset="2"/>
              <a:buChar char="§"/>
            </a:pPr>
            <a:r>
              <a:rPr lang="en-US" sz="3200" dirty="0"/>
              <a:t>The pollutants found today vs. in the century past (air, food, and water) drastically increase the number of free radicals we produce internally and those we have to fight externally.</a:t>
            </a:r>
          </a:p>
          <a:p>
            <a:pPr>
              <a:buFont typeface="Wingdings" panose="05000000000000000000" pitchFamily="2" charset="2"/>
              <a:buChar char="§"/>
            </a:pPr>
            <a:r>
              <a:rPr lang="en-US" sz="3200" dirty="0"/>
              <a:t>Our toxic burden varies day to day, as does our ability to defend ourselves. </a:t>
            </a:r>
          </a:p>
          <a:p>
            <a:pPr>
              <a:buFont typeface="Wingdings" panose="05000000000000000000" pitchFamily="2" charset="2"/>
              <a:buChar char="§"/>
            </a:pPr>
            <a:r>
              <a:rPr lang="en-US" sz="3200" dirty="0"/>
              <a:t>The present generation faces the largest burden from oxidative stress this planet has ever known.</a:t>
            </a:r>
          </a:p>
          <a:p>
            <a:pPr>
              <a:buFont typeface="Wingdings" panose="05000000000000000000" pitchFamily="2" charset="2"/>
              <a:buChar char="§"/>
            </a:pPr>
            <a:endParaRPr lang="en-AU" sz="3200" dirty="0"/>
          </a:p>
        </p:txBody>
      </p:sp>
    </p:spTree>
    <p:extLst>
      <p:ext uri="{BB962C8B-B14F-4D97-AF65-F5344CB8AC3E}">
        <p14:creationId xmlns:p14="http://schemas.microsoft.com/office/powerpoint/2010/main" val="14871680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179238"/>
            <a:ext cx="10515600" cy="3928790"/>
          </a:xfrm>
          <a:solidFill>
            <a:schemeClr val="bg1">
              <a:alpha val="71000"/>
            </a:schemeClr>
          </a:solidFill>
        </p:spPr>
        <p:txBody>
          <a:bodyPr>
            <a:normAutofit lnSpcReduction="10000"/>
          </a:bodyPr>
          <a:lstStyle/>
          <a:p>
            <a:pPr marL="0" indent="0" algn="ctr">
              <a:buNone/>
            </a:pPr>
            <a:endParaRPr lang="en-AU" dirty="0" smtClean="0"/>
          </a:p>
          <a:p>
            <a:pPr marL="0" indent="0" algn="ctr">
              <a:buNone/>
            </a:pPr>
            <a:r>
              <a:rPr lang="en-AU" dirty="0" smtClean="0"/>
              <a:t>Certain </a:t>
            </a:r>
            <a:r>
              <a:rPr lang="en-AU" dirty="0"/>
              <a:t>products are considered essential for everyone because they help assist the body in establishing a foundation for optimal health. One of these products is a multivitamin. When a diet is lacking, a multivitamin can help make sure you are still getting those essential vitamins and minerals from the foods you may not be eating. </a:t>
            </a:r>
            <a:endParaRPr lang="en-AU" dirty="0" smtClean="0"/>
          </a:p>
          <a:p>
            <a:pPr marL="0" indent="0" algn="ctr">
              <a:buNone/>
            </a:pPr>
            <a:endParaRPr lang="en-US" dirty="0" smtClean="0"/>
          </a:p>
          <a:p>
            <a:pPr marL="0" indent="0" algn="ctr">
              <a:buNone/>
            </a:pPr>
            <a:r>
              <a:rPr lang="en-AU" b="1" i="1" dirty="0"/>
              <a:t>A multivitamin makes sure the healthful nutrients in the food you eat don’t fall through the cracks.</a:t>
            </a:r>
          </a:p>
          <a:p>
            <a:pPr marL="0" indent="0" algn="ctr">
              <a:buNone/>
            </a:pPr>
            <a:endParaRPr lang="en-AU" dirty="0"/>
          </a:p>
        </p:txBody>
      </p:sp>
    </p:spTree>
    <p:extLst>
      <p:ext uri="{BB962C8B-B14F-4D97-AF65-F5344CB8AC3E}">
        <p14:creationId xmlns:p14="http://schemas.microsoft.com/office/powerpoint/2010/main" val="1076431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646" y="633147"/>
            <a:ext cx="10515600" cy="1325563"/>
          </a:xfrm>
        </p:spPr>
        <p:txBody>
          <a:bodyPr>
            <a:noAutofit/>
          </a:bodyPr>
          <a:lstStyle/>
          <a:p>
            <a:pPr>
              <a:defRPr/>
            </a:pPr>
            <a:r>
              <a:rPr lang="en-US" sz="5400" b="1" dirty="0" err="1">
                <a:ln w="18000">
                  <a:solidFill>
                    <a:srgbClr val="C00000"/>
                  </a:solidFill>
                  <a:prstDash val="solid"/>
                  <a:miter lim="800000"/>
                </a:ln>
                <a:noFill/>
                <a:effectLst>
                  <a:outerShdw blurRad="25500" dist="23000" dir="7020000" algn="tl">
                    <a:srgbClr val="000000">
                      <a:alpha val="50000"/>
                    </a:srgbClr>
                  </a:outerShdw>
                </a:effectLst>
                <a:latin typeface="Book Antiqua"/>
                <a:cs typeface="Book Antiqua"/>
              </a:rPr>
              <a:t>Isotonix</a:t>
            </a:r>
            <a:r>
              <a:rPr lang="en-US" sz="5400" b="1" dirty="0">
                <a:ln w="18000">
                  <a:solidFill>
                    <a:srgbClr val="C00000"/>
                  </a:solidFill>
                  <a:prstDash val="solid"/>
                  <a:miter lim="800000"/>
                </a:ln>
                <a:noFill/>
                <a:effectLst>
                  <a:outerShdw blurRad="25500" dist="23000" dir="7020000" algn="tl">
                    <a:srgbClr val="000000">
                      <a:alpha val="50000"/>
                    </a:srgbClr>
                  </a:outerShdw>
                </a:effectLst>
                <a:latin typeface="Book Antiqua"/>
                <a:cs typeface="Book Antiqua"/>
              </a:rPr>
              <a:t> </a:t>
            </a:r>
            <a:r>
              <a:rPr lang="en-US" sz="5400" b="1" dirty="0" smtClean="0">
                <a:ln w="18000">
                  <a:solidFill>
                    <a:srgbClr val="C00000"/>
                  </a:solidFill>
                  <a:prstDash val="solid"/>
                  <a:miter lim="800000"/>
                </a:ln>
                <a:noFill/>
                <a:effectLst>
                  <a:outerShdw blurRad="25500" dist="23000" dir="7020000" algn="tl">
                    <a:srgbClr val="000000">
                      <a:alpha val="50000"/>
                    </a:srgbClr>
                  </a:outerShdw>
                </a:effectLst>
                <a:latin typeface="Book Antiqua"/>
                <a:cs typeface="Book Antiqua"/>
              </a:rPr>
              <a:t>Advanced B-Complex</a:t>
            </a:r>
            <a:r>
              <a:rPr lang="en-US" sz="5400" b="1" baseline="30000" dirty="0" smtClean="0">
                <a:ln w="18000">
                  <a:solidFill>
                    <a:srgbClr val="C00000"/>
                  </a:solidFill>
                  <a:prstDash val="solid"/>
                  <a:miter lim="800000"/>
                </a:ln>
                <a:noFill/>
                <a:effectLst>
                  <a:outerShdw blurRad="25500" dist="23000" dir="7020000" algn="tl">
                    <a:srgbClr val="000000">
                      <a:alpha val="50000"/>
                    </a:srgbClr>
                  </a:outerShdw>
                </a:effectLst>
                <a:latin typeface="Book Antiqua"/>
                <a:cs typeface="Book Antiqua"/>
              </a:rPr>
              <a:t>®</a:t>
            </a:r>
            <a:r>
              <a:rPr lang="en-US" sz="5400" b="1" baseline="30000" dirty="0">
                <a:ln w="18000">
                  <a:solidFill>
                    <a:srgbClr val="C00000"/>
                  </a:solidFill>
                  <a:prstDash val="solid"/>
                  <a:miter lim="800000"/>
                </a:ln>
                <a:noFill/>
                <a:effectLst>
                  <a:outerShdw blurRad="25500" dist="23000" dir="7020000" algn="tl">
                    <a:srgbClr val="000000">
                      <a:alpha val="50000"/>
                    </a:srgbClr>
                  </a:outerShdw>
                </a:effectLst>
                <a:latin typeface="Book Antiqua"/>
                <a:cs typeface="Book Antiqua"/>
              </a:rPr>
              <a:t/>
            </a:r>
            <a:br>
              <a:rPr lang="en-US" sz="5400" b="1" baseline="30000" dirty="0">
                <a:ln w="18000">
                  <a:solidFill>
                    <a:srgbClr val="C00000"/>
                  </a:solidFill>
                  <a:prstDash val="solid"/>
                  <a:miter lim="800000"/>
                </a:ln>
                <a:noFill/>
                <a:effectLst>
                  <a:outerShdw blurRad="25500" dist="23000" dir="7020000" algn="tl">
                    <a:srgbClr val="000000">
                      <a:alpha val="50000"/>
                    </a:srgbClr>
                  </a:outerShdw>
                </a:effectLst>
                <a:latin typeface="Book Antiqua"/>
                <a:cs typeface="Book Antiqua"/>
              </a:rPr>
            </a:br>
            <a:endParaRPr lang="en-AU" b="1" dirty="0">
              <a:ln w="18000">
                <a:solidFill>
                  <a:srgbClr val="C00000"/>
                </a:solidFill>
                <a:prstDash val="solid"/>
                <a:miter lim="800000"/>
              </a:ln>
              <a:noFill/>
              <a:effectLst>
                <a:outerShdw blurRad="25500" dist="23000" dir="7020000" algn="tl">
                  <a:srgbClr val="000000">
                    <a:alpha val="50000"/>
                  </a:srgbClr>
                </a:outerShdw>
              </a:effectLst>
            </a:endParaRPr>
          </a:p>
        </p:txBody>
      </p:sp>
      <p:sp>
        <p:nvSpPr>
          <p:cNvPr id="6" name="Content Placeholder 5"/>
          <p:cNvSpPr>
            <a:spLocks noGrp="1"/>
          </p:cNvSpPr>
          <p:nvPr>
            <p:ph idx="1"/>
          </p:nvPr>
        </p:nvSpPr>
        <p:spPr>
          <a:xfrm>
            <a:off x="838200" y="1825625"/>
            <a:ext cx="7911662" cy="4351338"/>
          </a:xfrm>
        </p:spPr>
        <p:txBody>
          <a:bodyPr>
            <a:normAutofit/>
          </a:bodyPr>
          <a:lstStyle/>
          <a:p>
            <a:pPr>
              <a:buFont typeface="Wingdings" panose="05000000000000000000" pitchFamily="2" charset="2"/>
              <a:buChar char="ü"/>
            </a:pPr>
            <a:r>
              <a:rPr lang="en-US" dirty="0">
                <a:cs typeface="Century Gothic"/>
              </a:rPr>
              <a:t>Increases energy</a:t>
            </a:r>
          </a:p>
          <a:p>
            <a:pPr>
              <a:buFont typeface="Wingdings" panose="05000000000000000000" pitchFamily="2" charset="2"/>
              <a:buChar char="ü"/>
            </a:pPr>
            <a:r>
              <a:rPr lang="en-US" dirty="0">
                <a:cs typeface="Century Gothic"/>
              </a:rPr>
              <a:t>May help decrease stress and improve mood</a:t>
            </a:r>
          </a:p>
          <a:p>
            <a:pPr>
              <a:buFont typeface="Wingdings" panose="05000000000000000000" pitchFamily="2" charset="2"/>
              <a:buChar char="ü"/>
            </a:pPr>
            <a:r>
              <a:rPr lang="en-US" dirty="0">
                <a:cs typeface="Century Gothic"/>
              </a:rPr>
              <a:t>Promotes normal cognitive </a:t>
            </a:r>
            <a:r>
              <a:rPr lang="en-US" dirty="0" smtClean="0">
                <a:cs typeface="Century Gothic"/>
              </a:rPr>
              <a:t>performance</a:t>
            </a:r>
          </a:p>
          <a:p>
            <a:pPr>
              <a:buFont typeface="Wingdings" panose="05000000000000000000" pitchFamily="2" charset="2"/>
              <a:buChar char="ü"/>
            </a:pPr>
            <a:r>
              <a:rPr lang="en-US" dirty="0" smtClean="0">
                <a:cs typeface="Century Gothic"/>
              </a:rPr>
              <a:t>Promotes healthy aging </a:t>
            </a:r>
            <a:endParaRPr lang="en-US" dirty="0">
              <a:cs typeface="Century Gothic"/>
            </a:endParaRPr>
          </a:p>
          <a:p>
            <a:pPr>
              <a:buFont typeface="Wingdings" panose="05000000000000000000" pitchFamily="2" charset="2"/>
              <a:buChar char="ü"/>
            </a:pPr>
            <a:r>
              <a:rPr lang="en-US" dirty="0">
                <a:cs typeface="Century Gothic"/>
              </a:rPr>
              <a:t>Promotes cardiovascular health</a:t>
            </a:r>
          </a:p>
          <a:p>
            <a:pPr>
              <a:buFont typeface="Wingdings" panose="05000000000000000000" pitchFamily="2" charset="2"/>
              <a:buChar char="ü"/>
            </a:pPr>
            <a:r>
              <a:rPr lang="en-US" dirty="0">
                <a:cs typeface="Century Gothic"/>
              </a:rPr>
              <a:t>Promotes normal red blood cell formation</a:t>
            </a:r>
          </a:p>
          <a:p>
            <a:pPr>
              <a:buFont typeface="Wingdings" panose="05000000000000000000" pitchFamily="2" charset="2"/>
              <a:buChar char="ü"/>
            </a:pPr>
            <a:r>
              <a:rPr lang="en-US" dirty="0">
                <a:cs typeface="Century Gothic"/>
              </a:rPr>
              <a:t>Helps maintain healthy levels of </a:t>
            </a:r>
            <a:r>
              <a:rPr lang="en-US" dirty="0" smtClean="0">
                <a:cs typeface="Century Gothic"/>
              </a:rPr>
              <a:t>serotonin</a:t>
            </a:r>
            <a:endParaRPr lang="en-US" dirty="0">
              <a:cs typeface="Century Gothic"/>
            </a:endParaRPr>
          </a:p>
          <a:p>
            <a:pPr>
              <a:buFont typeface="Wingdings" panose="05000000000000000000" pitchFamily="2" charset="2"/>
              <a:buChar char="ü"/>
            </a:pPr>
            <a:endParaRPr lang="en-AU"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6740" y="1261241"/>
            <a:ext cx="6002675" cy="6002675"/>
          </a:xfrm>
          <a:prstGeom prst="rect">
            <a:avLst/>
          </a:prstGeom>
        </p:spPr>
      </p:pic>
    </p:spTree>
    <p:extLst>
      <p:ext uri="{BB962C8B-B14F-4D97-AF65-F5344CB8AC3E}">
        <p14:creationId xmlns:p14="http://schemas.microsoft.com/office/powerpoint/2010/main" val="3351991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793" y="1226535"/>
            <a:ext cx="10515600" cy="4351338"/>
          </a:xfrm>
          <a:solidFill>
            <a:schemeClr val="bg1">
              <a:alpha val="80000"/>
            </a:schemeClr>
          </a:solidFill>
        </p:spPr>
        <p:txBody>
          <a:bodyPr/>
          <a:lstStyle/>
          <a:p>
            <a:pPr marL="0" indent="0" algn="ctr">
              <a:buNone/>
            </a:pPr>
            <a:endParaRPr lang="en-AU" dirty="0" smtClean="0"/>
          </a:p>
          <a:p>
            <a:pPr marL="0" indent="0" algn="ctr">
              <a:buNone/>
            </a:pPr>
            <a:r>
              <a:rPr lang="en-AU" dirty="0" smtClean="0"/>
              <a:t>The </a:t>
            </a:r>
            <a:r>
              <a:rPr lang="en-AU" dirty="0"/>
              <a:t>body requires 13 vitamins, eight of which make up the B-group (or B-complex) vitamins. B vitamins are found in many foods, but because they are water soluble, they can’t be stored in the human body and therefore must come from the foods we eat or through supplementation. </a:t>
            </a:r>
            <a:endParaRPr lang="en-AU" dirty="0" smtClean="0"/>
          </a:p>
          <a:p>
            <a:pPr marL="0" indent="0" algn="ctr">
              <a:buNone/>
            </a:pPr>
            <a:r>
              <a:rPr lang="en-US" b="1" i="1" dirty="0" smtClean="0"/>
              <a:t>B vitamins</a:t>
            </a:r>
            <a:r>
              <a:rPr lang="en-US" b="1" i="1" dirty="0"/>
              <a:t> play an important role in keeping our bodies running like well-oiled machines. These essential nutrients help convert our food into fuel, allowing us to stay </a:t>
            </a:r>
            <a:r>
              <a:rPr lang="en-US" b="1" i="1" dirty="0" err="1" smtClean="0"/>
              <a:t>energised</a:t>
            </a:r>
            <a:r>
              <a:rPr lang="en-US" b="1" i="1" dirty="0" smtClean="0"/>
              <a:t> </a:t>
            </a:r>
            <a:r>
              <a:rPr lang="en-US" b="1" i="1" dirty="0"/>
              <a:t>throughout the day.</a:t>
            </a:r>
            <a:endParaRPr lang="en-US" b="1" i="1" dirty="0"/>
          </a:p>
          <a:p>
            <a:pPr marL="0" indent="0" algn="ctr">
              <a:buNone/>
            </a:pPr>
            <a:endParaRPr lang="en-AU" dirty="0"/>
          </a:p>
          <a:p>
            <a:pPr algn="ctr"/>
            <a:endParaRPr lang="en-AU" dirty="0"/>
          </a:p>
        </p:txBody>
      </p:sp>
    </p:spTree>
    <p:extLst>
      <p:ext uri="{BB962C8B-B14F-4D97-AF65-F5344CB8AC3E}">
        <p14:creationId xmlns:p14="http://schemas.microsoft.com/office/powerpoint/2010/main" val="137042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646" y="633147"/>
            <a:ext cx="10515600" cy="1325563"/>
          </a:xfrm>
        </p:spPr>
        <p:txBody>
          <a:bodyPr>
            <a:noAutofit/>
          </a:bodyPr>
          <a:lstStyle/>
          <a:p>
            <a:pPr>
              <a:defRPr/>
            </a:pPr>
            <a:r>
              <a:rPr lang="en-US" sz="5400" b="1" dirty="0" err="1">
                <a:ln w="18000">
                  <a:solidFill>
                    <a:srgbClr val="0070C0"/>
                  </a:solidFill>
                  <a:prstDash val="solid"/>
                  <a:miter lim="800000"/>
                </a:ln>
                <a:noFill/>
                <a:effectLst>
                  <a:outerShdw blurRad="25500" dist="23000" dir="7020000" algn="tl">
                    <a:srgbClr val="000000">
                      <a:alpha val="50000"/>
                    </a:srgbClr>
                  </a:outerShdw>
                </a:effectLst>
                <a:latin typeface="Book Antiqua"/>
                <a:cs typeface="Book Antiqua"/>
              </a:rPr>
              <a:t>Isotonix</a:t>
            </a:r>
            <a:r>
              <a:rPr lang="en-US" sz="5400" b="1" dirty="0">
                <a:ln w="18000">
                  <a:solidFill>
                    <a:srgbClr val="0070C0"/>
                  </a:solidFill>
                  <a:prstDash val="solid"/>
                  <a:miter lim="800000"/>
                </a:ln>
                <a:noFill/>
                <a:effectLst>
                  <a:outerShdw blurRad="25500" dist="23000" dir="7020000" algn="tl">
                    <a:srgbClr val="000000">
                      <a:alpha val="50000"/>
                    </a:srgbClr>
                  </a:outerShdw>
                </a:effectLst>
                <a:latin typeface="Book Antiqua"/>
                <a:cs typeface="Book Antiqua"/>
              </a:rPr>
              <a:t> </a:t>
            </a:r>
            <a:r>
              <a:rPr lang="en-US" sz="5400" b="1" dirty="0" smtClean="0">
                <a:ln w="18000">
                  <a:solidFill>
                    <a:srgbClr val="0070C0"/>
                  </a:solidFill>
                  <a:prstDash val="solid"/>
                  <a:miter lim="800000"/>
                </a:ln>
                <a:noFill/>
                <a:effectLst>
                  <a:outerShdw blurRad="25500" dist="23000" dir="7020000" algn="tl">
                    <a:srgbClr val="000000">
                      <a:alpha val="50000"/>
                    </a:srgbClr>
                  </a:outerShdw>
                </a:effectLst>
                <a:latin typeface="Book Antiqua"/>
                <a:cs typeface="Book Antiqua"/>
              </a:rPr>
              <a:t>Calcium</a:t>
            </a:r>
            <a:r>
              <a:rPr lang="en-US" sz="5400" b="1" baseline="30000" dirty="0" smtClean="0">
                <a:ln w="18000">
                  <a:solidFill>
                    <a:srgbClr val="0070C0"/>
                  </a:solidFill>
                  <a:prstDash val="solid"/>
                  <a:miter lim="800000"/>
                </a:ln>
                <a:noFill/>
                <a:effectLst>
                  <a:outerShdw blurRad="25500" dist="23000" dir="7020000" algn="tl">
                    <a:srgbClr val="000000">
                      <a:alpha val="50000"/>
                    </a:srgbClr>
                  </a:outerShdw>
                </a:effectLst>
                <a:latin typeface="Book Antiqua"/>
                <a:cs typeface="Book Antiqua"/>
              </a:rPr>
              <a:t>®</a:t>
            </a:r>
            <a:r>
              <a:rPr lang="en-US" sz="5400" b="1" baseline="30000" dirty="0">
                <a:ln w="18000">
                  <a:solidFill>
                    <a:srgbClr val="0070C0"/>
                  </a:solidFill>
                  <a:prstDash val="solid"/>
                  <a:miter lim="800000"/>
                </a:ln>
                <a:noFill/>
                <a:effectLst>
                  <a:outerShdw blurRad="25500" dist="23000" dir="7020000" algn="tl">
                    <a:srgbClr val="000000">
                      <a:alpha val="50000"/>
                    </a:srgbClr>
                  </a:outerShdw>
                </a:effectLst>
                <a:latin typeface="Book Antiqua"/>
                <a:cs typeface="Book Antiqua"/>
              </a:rPr>
              <a:t/>
            </a:r>
            <a:br>
              <a:rPr lang="en-US" sz="5400" b="1" baseline="30000" dirty="0">
                <a:ln w="18000">
                  <a:solidFill>
                    <a:srgbClr val="0070C0"/>
                  </a:solidFill>
                  <a:prstDash val="solid"/>
                  <a:miter lim="800000"/>
                </a:ln>
                <a:noFill/>
                <a:effectLst>
                  <a:outerShdw blurRad="25500" dist="23000" dir="7020000" algn="tl">
                    <a:srgbClr val="000000">
                      <a:alpha val="50000"/>
                    </a:srgbClr>
                  </a:outerShdw>
                </a:effectLst>
                <a:latin typeface="Book Antiqua"/>
                <a:cs typeface="Book Antiqua"/>
              </a:rPr>
            </a:br>
            <a:endParaRPr lang="en-AU" b="1" dirty="0">
              <a:ln w="18000">
                <a:solidFill>
                  <a:srgbClr val="0070C0"/>
                </a:solidFill>
                <a:prstDash val="solid"/>
                <a:miter lim="800000"/>
              </a:ln>
              <a:noFill/>
              <a:effectLst>
                <a:outerShdw blurRad="25500" dist="23000" dir="7020000" algn="tl">
                  <a:srgbClr val="000000">
                    <a:alpha val="50000"/>
                  </a:srgbClr>
                </a:outerShdw>
              </a:effectLst>
            </a:endParaRPr>
          </a:p>
        </p:txBody>
      </p:sp>
      <p:sp>
        <p:nvSpPr>
          <p:cNvPr id="6" name="Content Placeholder 5"/>
          <p:cNvSpPr>
            <a:spLocks noGrp="1"/>
          </p:cNvSpPr>
          <p:nvPr>
            <p:ph idx="1"/>
          </p:nvPr>
        </p:nvSpPr>
        <p:spPr>
          <a:xfrm>
            <a:off x="838200" y="1825625"/>
            <a:ext cx="7911662" cy="4351338"/>
          </a:xfrm>
        </p:spPr>
        <p:txBody>
          <a:bodyPr>
            <a:normAutofit/>
          </a:bodyPr>
          <a:lstStyle/>
          <a:p>
            <a:pPr fontAlgn="base">
              <a:buFont typeface="Wingdings" panose="05000000000000000000" pitchFamily="2" charset="2"/>
              <a:buChar char="ü"/>
            </a:pPr>
            <a:r>
              <a:rPr lang="en-US" dirty="0"/>
              <a:t>A calcium supplement formulated to strengthen bone and tissue in growing and mature users</a:t>
            </a:r>
          </a:p>
          <a:p>
            <a:pPr fontAlgn="base">
              <a:buFont typeface="Wingdings" panose="05000000000000000000" pitchFamily="2" charset="2"/>
              <a:buChar char="ü"/>
            </a:pPr>
            <a:r>
              <a:rPr lang="en-US" dirty="0"/>
              <a:t>Supports skeletal health</a:t>
            </a:r>
          </a:p>
          <a:p>
            <a:pPr fontAlgn="base">
              <a:buFont typeface="Wingdings" panose="05000000000000000000" pitchFamily="2" charset="2"/>
              <a:buChar char="ü"/>
            </a:pPr>
            <a:r>
              <a:rPr lang="en-US" dirty="0"/>
              <a:t>Relief of muscular aches and pains</a:t>
            </a:r>
          </a:p>
          <a:p>
            <a:pPr fontAlgn="base">
              <a:buFont typeface="Wingdings" panose="05000000000000000000" pitchFamily="2" charset="2"/>
              <a:buChar char="ü"/>
            </a:pPr>
            <a:r>
              <a:rPr lang="en-US" dirty="0"/>
              <a:t>Relief and prevention of muscular cramps and spasms</a:t>
            </a:r>
          </a:p>
          <a:p>
            <a:pPr fontAlgn="base">
              <a:buFont typeface="Wingdings" panose="05000000000000000000" pitchFamily="2" charset="2"/>
              <a:buChar char="ü"/>
            </a:pPr>
            <a:r>
              <a:rPr lang="en-US" dirty="0"/>
              <a:t>Temporary relief of lower back pain*</a:t>
            </a:r>
          </a:p>
          <a:p>
            <a:pPr>
              <a:buFont typeface="Wingdings" panose="05000000000000000000" pitchFamily="2" charset="2"/>
              <a:buChar char="ü"/>
            </a:pPr>
            <a:endParaRPr lang="en-AU"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503" y="1119352"/>
            <a:ext cx="5989250" cy="5989250"/>
          </a:xfrm>
          <a:prstGeom prst="rect">
            <a:avLst/>
          </a:prstGeom>
        </p:spPr>
      </p:pic>
    </p:spTree>
    <p:extLst>
      <p:ext uri="{BB962C8B-B14F-4D97-AF65-F5344CB8AC3E}">
        <p14:creationId xmlns:p14="http://schemas.microsoft.com/office/powerpoint/2010/main" val="1726765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061685"/>
          </a:xfrm>
          <a:solidFill>
            <a:schemeClr val="bg1">
              <a:alpha val="86000"/>
            </a:schemeClr>
          </a:solidFill>
        </p:spPr>
        <p:txBody>
          <a:bodyPr/>
          <a:lstStyle/>
          <a:p>
            <a:pPr marL="0" indent="0" algn="ctr">
              <a:buNone/>
            </a:pPr>
            <a:r>
              <a:rPr lang="en-AU" dirty="0"/>
              <a:t>Calcium is an essential mineral required for the growth and maintenance of our bones along with assisting the nerves and muscle functions. But few people ingest enough calcium in their daily diet. Besides being helpful in supporting and maintaining bone integrity, calcium serves a dynamic role as a mineral. It's very important in the activity of many bodily enzymes and maintaining proper fluid balance. Calcium also aids in the contraction of skeletal muscle.</a:t>
            </a:r>
          </a:p>
          <a:p>
            <a:pPr algn="ctr"/>
            <a:endParaRPr lang="en-AU" dirty="0"/>
          </a:p>
        </p:txBody>
      </p:sp>
    </p:spTree>
    <p:extLst>
      <p:ext uri="{BB962C8B-B14F-4D97-AF65-F5344CB8AC3E}">
        <p14:creationId xmlns:p14="http://schemas.microsoft.com/office/powerpoint/2010/main" val="3269392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3153" y="2635345"/>
            <a:ext cx="10515600" cy="1325563"/>
          </a:xfrm>
        </p:spPr>
        <p:txBody>
          <a:bodyPr>
            <a:normAutofit/>
          </a:bodyPr>
          <a:lstStyle/>
          <a:p>
            <a:pPr algn="ctr"/>
            <a:r>
              <a:rPr lang="en-US" sz="8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a:t>
            </a:r>
            <a:r>
              <a:rPr lang="en-US" sz="80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Isotonix</a:t>
            </a:r>
            <a:r>
              <a:rPr lang="en-US" sz="8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Family </a:t>
            </a:r>
            <a:endParaRPr lang="en-AU" sz="8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5" name="Rectangle 4"/>
          <p:cNvSpPr/>
          <p:nvPr/>
        </p:nvSpPr>
        <p:spPr>
          <a:xfrm>
            <a:off x="1" y="-7"/>
            <a:ext cx="3074275" cy="3499952"/>
          </a:xfrm>
          <a:prstGeom prst="rect">
            <a:avLst/>
          </a:prstGeom>
          <a:blipFill dpi="0" rotWithShape="1">
            <a:blip r:embed="rId3"/>
            <a:srcRect/>
            <a:stretch>
              <a:fillRect l="-14000" r="-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1" y="3499945"/>
            <a:ext cx="3074277" cy="3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3061139" y="-7"/>
            <a:ext cx="3074275" cy="3499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6135414" y="-7"/>
            <a:ext cx="3074275" cy="3499952"/>
          </a:xfrm>
          <a:prstGeom prst="rect">
            <a:avLst/>
          </a:prstGeom>
          <a:blipFill dpi="0" rotWithShape="1">
            <a:blip r:embed="rId4"/>
            <a:srcRect/>
            <a:stretch>
              <a:fillRect l="-1000" r="-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p:nvSpPr>
        <p:spPr>
          <a:xfrm>
            <a:off x="3074276" y="3492060"/>
            <a:ext cx="3074275" cy="3499952"/>
          </a:xfrm>
          <a:prstGeom prst="rect">
            <a:avLst/>
          </a:prstGeom>
          <a:blipFill dpi="0" rotWithShape="1">
            <a:blip r:embed="rId5"/>
            <a:srcRect/>
            <a:stretch>
              <a:fillRect l="-15000" r="-190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p:cNvSpPr/>
          <p:nvPr/>
        </p:nvSpPr>
        <p:spPr>
          <a:xfrm>
            <a:off x="9209689" y="3452647"/>
            <a:ext cx="3074275" cy="3499952"/>
          </a:xfrm>
          <a:prstGeom prst="rect">
            <a:avLst/>
          </a:prstGeom>
          <a:blipFill dpi="0" rotWithShape="1">
            <a:blip r:embed="rId6"/>
            <a:srcRect/>
            <a:stretch>
              <a:fillRect l="1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6148551" y="3492060"/>
            <a:ext cx="3074277" cy="3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p:cNvSpPr/>
          <p:nvPr/>
        </p:nvSpPr>
        <p:spPr>
          <a:xfrm>
            <a:off x="9207062" y="-5259"/>
            <a:ext cx="3074275" cy="3499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1011" y="32186"/>
            <a:ext cx="3494693" cy="349469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0832" y="50993"/>
            <a:ext cx="3514888" cy="3514888"/>
          </a:xfrm>
          <a:prstGeom prst="rect">
            <a:avLst/>
          </a:prstGeom>
        </p:spPr>
      </p:pic>
      <p:pic>
        <p:nvPicPr>
          <p:cNvPr id="20" name="Picture 2" descr="http://edge.shop.com/ccimg.shop.com/240000/245700/245744/products/lg_1411051553.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333" b="90000" l="10000" r="90000"/>
                    </a14:imgEffect>
                  </a14:imgLayer>
                </a14:imgProps>
              </a:ext>
              <a:ext uri="{28A0092B-C50C-407E-A947-70E740481C1C}">
                <a14:useLocalDpi xmlns:a14="http://schemas.microsoft.com/office/drawing/2010/main" val="0"/>
              </a:ext>
            </a:extLst>
          </a:blip>
          <a:srcRect/>
          <a:stretch>
            <a:fillRect/>
          </a:stretch>
        </p:blipFill>
        <p:spPr bwMode="auto">
          <a:xfrm>
            <a:off x="-224191" y="3526879"/>
            <a:ext cx="3498999" cy="34989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66177" y="3613131"/>
            <a:ext cx="3412747" cy="3412747"/>
          </a:xfrm>
          <a:prstGeom prst="rect">
            <a:avLst/>
          </a:prstGeom>
        </p:spPr>
      </p:pic>
      <p:sp>
        <p:nvSpPr>
          <p:cNvPr id="22" name="Rectangle 21"/>
          <p:cNvSpPr/>
          <p:nvPr/>
        </p:nvSpPr>
        <p:spPr>
          <a:xfrm>
            <a:off x="-1" y="2965173"/>
            <a:ext cx="3061140"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OPC-3</a:t>
            </a:r>
            <a:endParaRPr lang="en-AU" sz="2400" dirty="0">
              <a:solidFill>
                <a:schemeClr val="tx1"/>
              </a:solidFill>
            </a:endParaRPr>
          </a:p>
        </p:txBody>
      </p:sp>
      <p:sp>
        <p:nvSpPr>
          <p:cNvPr id="23" name="Rectangle 22"/>
          <p:cNvSpPr/>
          <p:nvPr/>
        </p:nvSpPr>
        <p:spPr>
          <a:xfrm>
            <a:off x="3087411" y="2959323"/>
            <a:ext cx="3061140"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ADVANCED B</a:t>
            </a:r>
            <a:endParaRPr lang="en-AU" sz="2400" dirty="0">
              <a:solidFill>
                <a:schemeClr val="tx1"/>
              </a:solidFill>
            </a:endParaRPr>
          </a:p>
        </p:txBody>
      </p:sp>
      <p:sp>
        <p:nvSpPr>
          <p:cNvPr id="24" name="Rectangle 23"/>
          <p:cNvSpPr/>
          <p:nvPr/>
        </p:nvSpPr>
        <p:spPr>
          <a:xfrm>
            <a:off x="6145922" y="2961022"/>
            <a:ext cx="3061140"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MULTIVITAMIN</a:t>
            </a:r>
            <a:endParaRPr lang="en-AU" sz="2400" dirty="0">
              <a:solidFill>
                <a:schemeClr val="tx1"/>
              </a:solidFill>
            </a:endParaRPr>
          </a:p>
        </p:txBody>
      </p:sp>
      <p:sp>
        <p:nvSpPr>
          <p:cNvPr id="25" name="Rectangle 24"/>
          <p:cNvSpPr/>
          <p:nvPr/>
        </p:nvSpPr>
        <p:spPr>
          <a:xfrm>
            <a:off x="9237272" y="2959323"/>
            <a:ext cx="3061140"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CALCIUM</a:t>
            </a:r>
            <a:endParaRPr lang="en-AU" sz="2400" dirty="0">
              <a:solidFill>
                <a:schemeClr val="tx1"/>
              </a:solidFill>
            </a:endParaRPr>
          </a:p>
        </p:txBody>
      </p:sp>
      <p:sp>
        <p:nvSpPr>
          <p:cNvPr id="26" name="Rectangle 25"/>
          <p:cNvSpPr/>
          <p:nvPr/>
        </p:nvSpPr>
        <p:spPr>
          <a:xfrm>
            <a:off x="-5261" y="6347462"/>
            <a:ext cx="3061140"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ISOCHROME</a:t>
            </a:r>
            <a:endParaRPr lang="en-AU" sz="2400" dirty="0">
              <a:solidFill>
                <a:schemeClr val="tx1"/>
              </a:solidFill>
            </a:endParaRPr>
          </a:p>
        </p:txBody>
      </p:sp>
      <p:sp>
        <p:nvSpPr>
          <p:cNvPr id="27" name="Rectangle 26"/>
          <p:cNvSpPr/>
          <p:nvPr/>
        </p:nvSpPr>
        <p:spPr>
          <a:xfrm>
            <a:off x="3055879" y="6332870"/>
            <a:ext cx="3095303"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VITAMIN C</a:t>
            </a:r>
            <a:endParaRPr lang="en-AU" sz="2400" dirty="0">
              <a:solidFill>
                <a:schemeClr val="tx1"/>
              </a:solidFill>
            </a:endParaRPr>
          </a:p>
        </p:txBody>
      </p:sp>
      <p:sp>
        <p:nvSpPr>
          <p:cNvPr id="28" name="Rectangle 27"/>
          <p:cNvSpPr/>
          <p:nvPr/>
        </p:nvSpPr>
        <p:spPr>
          <a:xfrm>
            <a:off x="6135414" y="6332870"/>
            <a:ext cx="3101858"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MAGNESIUM</a:t>
            </a:r>
            <a:endParaRPr lang="en-AU" sz="2400" dirty="0">
              <a:solidFill>
                <a:schemeClr val="tx1"/>
              </a:solidFill>
            </a:endParaRPr>
          </a:p>
        </p:txBody>
      </p:sp>
      <p:sp>
        <p:nvSpPr>
          <p:cNvPr id="29" name="Rectangle 28"/>
          <p:cNvSpPr/>
          <p:nvPr/>
        </p:nvSpPr>
        <p:spPr>
          <a:xfrm>
            <a:off x="9237272" y="6332870"/>
            <a:ext cx="3061140" cy="53486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DIGESTIVE ENZYMES</a:t>
            </a:r>
            <a:endParaRPr lang="en-AU" sz="2400" dirty="0">
              <a:solidFill>
                <a:schemeClr val="tx1"/>
              </a:solidFill>
            </a:endParaRPr>
          </a:p>
        </p:txBody>
      </p:sp>
    </p:spTree>
    <p:extLst>
      <p:ext uri="{BB962C8B-B14F-4D97-AF65-F5344CB8AC3E}">
        <p14:creationId xmlns:p14="http://schemas.microsoft.com/office/powerpoint/2010/main" val="267602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2" grpId="0" animBg="1"/>
      <p:bldP spid="13" grpId="0" animBg="1"/>
      <p:bldP spid="14" grpId="0" animBg="1"/>
      <p:bldP spid="15" grpId="0" animBg="1"/>
      <p:bldP spid="17"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The </a:t>
            </a:r>
            <a:r>
              <a:rPr lang="en-US" sz="60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Isotonix</a:t>
            </a:r>
            <a:r>
              <a:rPr lang="en-US" sz="6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Family Benefits </a:t>
            </a:r>
            <a:endParaRPr lang="en-AU" sz="6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447603" y="390962"/>
            <a:ext cx="3505070" cy="6009837"/>
          </a:xfrm>
        </p:spPr>
      </p:pic>
      <p:sp>
        <p:nvSpPr>
          <p:cNvPr id="5" name="Rectangle 4"/>
          <p:cNvSpPr/>
          <p:nvPr/>
        </p:nvSpPr>
        <p:spPr>
          <a:xfrm>
            <a:off x="888123" y="1859339"/>
            <a:ext cx="8366235" cy="3970318"/>
          </a:xfrm>
          <a:prstGeom prst="rect">
            <a:avLst/>
          </a:prstGeom>
        </p:spPr>
        <p:txBody>
          <a:bodyPr wrap="square">
            <a:spAutoFit/>
          </a:bodyPr>
          <a:lstStyle/>
          <a:p>
            <a:pPr marL="457200" indent="-457200">
              <a:buFont typeface="Wingdings" panose="05000000000000000000" pitchFamily="2" charset="2"/>
              <a:buChar char="ü"/>
            </a:pPr>
            <a:r>
              <a:rPr lang="en-US" sz="2800" dirty="0">
                <a:solidFill>
                  <a:srgbClr val="000000"/>
                </a:solidFill>
                <a:cs typeface="Century Gothic"/>
              </a:rPr>
              <a:t>Antioxidant protection</a:t>
            </a:r>
          </a:p>
          <a:p>
            <a:pPr marL="457200" indent="-457200">
              <a:buFont typeface="Wingdings" panose="05000000000000000000" pitchFamily="2" charset="2"/>
              <a:buChar char="ü"/>
            </a:pPr>
            <a:r>
              <a:rPr lang="en-US" sz="2800" dirty="0">
                <a:solidFill>
                  <a:srgbClr val="000000"/>
                </a:solidFill>
                <a:cs typeface="Century Gothic"/>
              </a:rPr>
              <a:t>Vitamin and mineral intake</a:t>
            </a:r>
          </a:p>
          <a:p>
            <a:pPr marL="457200" indent="-457200">
              <a:buFont typeface="Wingdings" panose="05000000000000000000" pitchFamily="2" charset="2"/>
              <a:buChar char="ü"/>
            </a:pPr>
            <a:r>
              <a:rPr lang="en-US" sz="2800" dirty="0">
                <a:solidFill>
                  <a:srgbClr val="000000"/>
                </a:solidFill>
                <a:cs typeface="Century Gothic"/>
              </a:rPr>
              <a:t>Immune system functions</a:t>
            </a:r>
          </a:p>
          <a:p>
            <a:pPr marL="457200" indent="-457200">
              <a:buFont typeface="Wingdings" panose="05000000000000000000" pitchFamily="2" charset="2"/>
              <a:buChar char="ü"/>
            </a:pPr>
            <a:r>
              <a:rPr lang="en-US" sz="2800" dirty="0">
                <a:solidFill>
                  <a:srgbClr val="000000"/>
                </a:solidFill>
                <a:cs typeface="Century Gothic"/>
              </a:rPr>
              <a:t>Heart health</a:t>
            </a:r>
          </a:p>
          <a:p>
            <a:pPr marL="457200" indent="-457200">
              <a:buFont typeface="Wingdings" panose="05000000000000000000" pitchFamily="2" charset="2"/>
              <a:buChar char="ü"/>
            </a:pPr>
            <a:r>
              <a:rPr lang="en-US" sz="2800" dirty="0">
                <a:solidFill>
                  <a:srgbClr val="000000"/>
                </a:solidFill>
                <a:cs typeface="Century Gothic"/>
              </a:rPr>
              <a:t>Bone and joint health</a:t>
            </a:r>
          </a:p>
          <a:p>
            <a:pPr marL="457200" indent="-457200">
              <a:buFont typeface="Wingdings" panose="05000000000000000000" pitchFamily="2" charset="2"/>
              <a:buChar char="ü"/>
            </a:pPr>
            <a:r>
              <a:rPr lang="en-US" sz="2800" dirty="0">
                <a:solidFill>
                  <a:srgbClr val="000000"/>
                </a:solidFill>
                <a:cs typeface="Century Gothic"/>
              </a:rPr>
              <a:t>Management of stress </a:t>
            </a:r>
            <a:r>
              <a:rPr lang="en-US" sz="2800" dirty="0" smtClean="0">
                <a:solidFill>
                  <a:srgbClr val="000000"/>
                </a:solidFill>
                <a:cs typeface="Century Gothic"/>
              </a:rPr>
              <a:t>and </a:t>
            </a:r>
            <a:r>
              <a:rPr lang="en-US" sz="2800" dirty="0">
                <a:solidFill>
                  <a:srgbClr val="000000"/>
                </a:solidFill>
                <a:cs typeface="Century Gothic"/>
              </a:rPr>
              <a:t>anxiety</a:t>
            </a:r>
          </a:p>
          <a:p>
            <a:pPr marL="457200" indent="-457200">
              <a:buFont typeface="Wingdings" panose="05000000000000000000" pitchFamily="2" charset="2"/>
              <a:buChar char="ü"/>
            </a:pPr>
            <a:r>
              <a:rPr lang="en-US" sz="2800" dirty="0">
                <a:solidFill>
                  <a:srgbClr val="000000"/>
                </a:solidFill>
                <a:cs typeface="Century Gothic"/>
              </a:rPr>
              <a:t>Promotion of regular digestion</a:t>
            </a:r>
          </a:p>
          <a:p>
            <a:pPr marL="457200" indent="-457200">
              <a:buFont typeface="Wingdings" panose="05000000000000000000" pitchFamily="2" charset="2"/>
              <a:buChar char="ü"/>
            </a:pPr>
            <a:r>
              <a:rPr lang="en-US" sz="2800" dirty="0">
                <a:solidFill>
                  <a:srgbClr val="000000"/>
                </a:solidFill>
                <a:cs typeface="Century Gothic"/>
              </a:rPr>
              <a:t>Blood sugar maintenance</a:t>
            </a:r>
          </a:p>
          <a:p>
            <a:pPr marL="457200" indent="-457200">
              <a:buFont typeface="Wingdings" panose="05000000000000000000" pitchFamily="2" charset="2"/>
              <a:buChar char="ü"/>
            </a:pPr>
            <a:r>
              <a:rPr lang="en-US" sz="2800" dirty="0">
                <a:solidFill>
                  <a:srgbClr val="000000"/>
                </a:solidFill>
                <a:cs typeface="Century Gothic"/>
              </a:rPr>
              <a:t>Overall health and </a:t>
            </a:r>
            <a:r>
              <a:rPr lang="en-US" sz="2800" dirty="0" smtClean="0">
                <a:solidFill>
                  <a:srgbClr val="000000"/>
                </a:solidFill>
                <a:cs typeface="Century Gothic"/>
              </a:rPr>
              <a:t>well-being</a:t>
            </a:r>
            <a:endParaRPr lang="en-US" sz="2800" dirty="0">
              <a:solidFill>
                <a:srgbClr val="000000"/>
              </a:solidFill>
              <a:cs typeface="Century Gothic"/>
            </a:endParaRPr>
          </a:p>
        </p:txBody>
      </p:sp>
    </p:spTree>
    <p:extLst>
      <p:ext uri="{BB962C8B-B14F-4D97-AF65-F5344CB8AC3E}">
        <p14:creationId xmlns:p14="http://schemas.microsoft.com/office/powerpoint/2010/main" val="1393892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4976" y="428187"/>
            <a:ext cx="10515600" cy="1325563"/>
          </a:xfrm>
        </p:spPr>
        <p:txBody>
          <a:bodyPr>
            <a:noAutofit/>
          </a:bodyPr>
          <a:lstStyle/>
          <a:p>
            <a:r>
              <a:rPr lang="en-US" sz="6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Additional MA Branded Products </a:t>
            </a:r>
            <a:endParaRPr lang="en-AU" sz="6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8" name="Picture 7" descr="AUS_ENG_ultimateAloeGroup_1212.png"/>
          <p:cNvPicPr>
            <a:picLocks noChangeAspect="1"/>
          </p:cNvPicPr>
          <p:nvPr/>
        </p:nvPicPr>
        <p:blipFill rotWithShape="1">
          <a:blip r:embed="rId4">
            <a:extLst>
              <a:ext uri="{28A0092B-C50C-407E-A947-70E740481C1C}">
                <a14:useLocalDpi xmlns:a14="http://schemas.microsoft.com/office/drawing/2010/main" val="0"/>
              </a:ext>
            </a:extLst>
          </a:blip>
          <a:srcRect t="20854"/>
          <a:stretch/>
        </p:blipFill>
        <p:spPr>
          <a:xfrm>
            <a:off x="7143285" y="2819419"/>
            <a:ext cx="4429358" cy="525317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29475"/>
          <a:stretch/>
        </p:blipFill>
        <p:spPr>
          <a:xfrm>
            <a:off x="7749967" y="4478054"/>
            <a:ext cx="1304071" cy="2301115"/>
          </a:xfrm>
          <a:prstGeom prst="rect">
            <a:avLst/>
          </a:prstGeom>
        </p:spPr>
      </p:pic>
      <p:pic>
        <p:nvPicPr>
          <p:cNvPr id="11" name="Picture 10"/>
          <p:cNvPicPr>
            <a:picLocks noChangeAspect="1" noChangeArrowheads="1"/>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l="27430" t="2897" r="30306" b="9175"/>
          <a:stretch/>
        </p:blipFill>
        <p:spPr bwMode="auto">
          <a:xfrm>
            <a:off x="10263572" y="3894083"/>
            <a:ext cx="1424630" cy="296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819900" y="1946105"/>
            <a:ext cx="6930067" cy="4585871"/>
          </a:xfrm>
          <a:prstGeom prst="rect">
            <a:avLst/>
          </a:prstGeom>
        </p:spPr>
        <p:txBody>
          <a:bodyPr wrap="square">
            <a:spAutoFit/>
          </a:bodyPr>
          <a:lstStyle/>
          <a:p>
            <a:r>
              <a:rPr lang="en-US" sz="3200" dirty="0">
                <a:solidFill>
                  <a:schemeClr val="bg1"/>
                </a:solidFill>
                <a:effectLst>
                  <a:outerShdw blurRad="38100" dist="38100" dir="2700000" algn="tl">
                    <a:srgbClr val="000000">
                      <a:alpha val="43137"/>
                    </a:srgbClr>
                  </a:outerShdw>
                </a:effectLst>
                <a:cs typeface="Century Gothic"/>
              </a:rPr>
              <a:t>Not all Market Australia supplements are available in </a:t>
            </a:r>
            <a:r>
              <a:rPr lang="en-US" sz="3200" dirty="0" err="1">
                <a:solidFill>
                  <a:schemeClr val="bg1"/>
                </a:solidFill>
                <a:effectLst>
                  <a:outerShdw blurRad="38100" dist="38100" dir="2700000" algn="tl">
                    <a:srgbClr val="000000">
                      <a:alpha val="43137"/>
                    </a:srgbClr>
                  </a:outerShdw>
                </a:effectLst>
                <a:cs typeface="Century Gothic"/>
              </a:rPr>
              <a:t>Isotonix</a:t>
            </a:r>
            <a:r>
              <a:rPr lang="en-US" sz="3200" dirty="0">
                <a:solidFill>
                  <a:schemeClr val="bg1"/>
                </a:solidFill>
                <a:effectLst>
                  <a:outerShdw blurRad="38100" dist="38100" dir="2700000" algn="tl">
                    <a:srgbClr val="000000">
                      <a:alpha val="43137"/>
                    </a:srgbClr>
                  </a:outerShdw>
                </a:effectLst>
                <a:cs typeface="Century Gothic"/>
              </a:rPr>
              <a:t> form. </a:t>
            </a:r>
            <a:r>
              <a:rPr lang="en-US" sz="3200" dirty="0" smtClean="0">
                <a:solidFill>
                  <a:schemeClr val="bg1"/>
                </a:solidFill>
                <a:effectLst>
                  <a:outerShdw blurRad="38100" dist="38100" dir="2700000" algn="tl">
                    <a:srgbClr val="000000">
                      <a:alpha val="43137"/>
                    </a:srgbClr>
                  </a:outerShdw>
                </a:effectLst>
                <a:cs typeface="Century Gothic"/>
              </a:rPr>
              <a:t>WHY?</a:t>
            </a:r>
          </a:p>
          <a:p>
            <a:r>
              <a:rPr lang="en-US" sz="3200" u="sng" dirty="0" smtClean="0">
                <a:solidFill>
                  <a:schemeClr val="bg1"/>
                </a:solidFill>
                <a:cs typeface="Century Gothic"/>
              </a:rPr>
              <a:t>Numerous </a:t>
            </a:r>
            <a:r>
              <a:rPr lang="en-US" sz="3200" u="sng" dirty="0">
                <a:solidFill>
                  <a:schemeClr val="bg1"/>
                </a:solidFill>
                <a:cs typeface="Century Gothic"/>
              </a:rPr>
              <a:t>factors are considered:</a:t>
            </a:r>
          </a:p>
          <a:p>
            <a:pPr marL="1371600" lvl="2" indent="-457200">
              <a:buClr>
                <a:schemeClr val="bg1"/>
              </a:buClr>
              <a:buFont typeface="Calibri" panose="020F0502020204030204" pitchFamily="34" charset="0"/>
              <a:buChar char="›"/>
            </a:pPr>
            <a:r>
              <a:rPr lang="en-US" sz="2800" dirty="0">
                <a:solidFill>
                  <a:schemeClr val="bg1"/>
                </a:solidFill>
                <a:cs typeface="Century Gothic"/>
              </a:rPr>
              <a:t>Taste or odor</a:t>
            </a:r>
          </a:p>
          <a:p>
            <a:pPr marL="1371600" lvl="2" indent="-457200">
              <a:buClr>
                <a:schemeClr val="bg1"/>
              </a:buClr>
              <a:buFont typeface="Calibri" panose="020F0502020204030204" pitchFamily="34" charset="0"/>
              <a:buChar char="›"/>
            </a:pPr>
            <a:r>
              <a:rPr lang="en-US" sz="2800" dirty="0">
                <a:solidFill>
                  <a:schemeClr val="bg1"/>
                </a:solidFill>
                <a:cs typeface="Century Gothic"/>
              </a:rPr>
              <a:t>Solubility (ability of ingredients to dissolve in water)</a:t>
            </a:r>
          </a:p>
          <a:p>
            <a:pPr marL="1371600" lvl="2" indent="-457200">
              <a:buClr>
                <a:schemeClr val="bg1"/>
              </a:buClr>
              <a:buFont typeface="Calibri" panose="020F0502020204030204" pitchFamily="34" charset="0"/>
              <a:buChar char="›"/>
            </a:pPr>
            <a:r>
              <a:rPr lang="en-US" sz="2800" dirty="0">
                <a:solidFill>
                  <a:schemeClr val="bg1"/>
                </a:solidFill>
                <a:cs typeface="Century Gothic"/>
              </a:rPr>
              <a:t>Availability of ingredient in powdered form</a:t>
            </a:r>
          </a:p>
          <a:p>
            <a:pPr marL="1371600" lvl="2" indent="-457200">
              <a:buClr>
                <a:schemeClr val="bg1"/>
              </a:buClr>
              <a:buFont typeface="Calibri" panose="020F0502020204030204" pitchFamily="34" charset="0"/>
              <a:buChar char="›"/>
            </a:pPr>
            <a:r>
              <a:rPr lang="en-US" sz="2800" dirty="0">
                <a:solidFill>
                  <a:schemeClr val="bg1"/>
                </a:solidFill>
                <a:cs typeface="Century Gothic"/>
              </a:rPr>
              <a:t>Optimal delivery method of ingredient</a:t>
            </a:r>
          </a:p>
        </p:txBody>
      </p:sp>
    </p:spTree>
    <p:extLst>
      <p:ext uri="{BB962C8B-B14F-4D97-AF65-F5344CB8AC3E}">
        <p14:creationId xmlns:p14="http://schemas.microsoft.com/office/powerpoint/2010/main" val="370771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6">
                                            <p:txEl>
                                              <p:pRg st="4" end="4"/>
                                            </p:txEl>
                                          </p:spTgt>
                                        </p:tgtEl>
                                        <p:attrNameLst>
                                          <p:attrName>style.visibility</p:attrName>
                                        </p:attrNameLst>
                                      </p:cBhvr>
                                      <p:to>
                                        <p:strVal val="visible"/>
                                      </p:to>
                                    </p:set>
                                    <p:animEffect transition="in" filter="fade">
                                      <p:cBhvr>
                                        <p:cTn id="26" dur="500"/>
                                        <p:tgtEl>
                                          <p:spTgt spid="16">
                                            <p:txEl>
                                              <p:pRg st="4" end="4"/>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6">
                                            <p:txEl>
                                              <p:pRg st="5" end="5"/>
                                            </p:txEl>
                                          </p:spTgt>
                                        </p:tgtEl>
                                        <p:attrNameLst>
                                          <p:attrName>style.visibility</p:attrName>
                                        </p:attrNameLst>
                                      </p:cBhvr>
                                      <p:to>
                                        <p:strVal val="visible"/>
                                      </p:to>
                                    </p:set>
                                    <p:animEffect transition="in" filter="fade">
                                      <p:cBhvr>
                                        <p:cTn id="3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5" name="Picture 4" descr="AUS_ENG_ultimateAloeGroup_1212.png"/>
          <p:cNvPicPr>
            <a:picLocks noChangeAspect="1"/>
          </p:cNvPicPr>
          <p:nvPr/>
        </p:nvPicPr>
        <p:blipFill rotWithShape="1">
          <a:blip r:embed="rId3">
            <a:extLst>
              <a:ext uri="{28A0092B-C50C-407E-A947-70E740481C1C}">
                <a14:useLocalDpi xmlns:a14="http://schemas.microsoft.com/office/drawing/2010/main" val="0"/>
              </a:ext>
            </a:extLst>
          </a:blip>
          <a:srcRect t="20854"/>
          <a:stretch/>
        </p:blipFill>
        <p:spPr>
          <a:xfrm>
            <a:off x="8467570" y="1686911"/>
            <a:ext cx="5783057" cy="6858651"/>
          </a:xfrm>
          <a:prstGeom prst="rect">
            <a:avLst/>
          </a:prstGeom>
        </p:spPr>
      </p:pic>
      <p:sp>
        <p:nvSpPr>
          <p:cNvPr id="3" name="Content Placeholder 2"/>
          <p:cNvSpPr>
            <a:spLocks noGrp="1"/>
          </p:cNvSpPr>
          <p:nvPr>
            <p:ph idx="1"/>
          </p:nvPr>
        </p:nvSpPr>
        <p:spPr>
          <a:xfrm>
            <a:off x="696307" y="1273815"/>
            <a:ext cx="9235970" cy="4351338"/>
          </a:xfrm>
        </p:spPr>
        <p:txBody>
          <a:bodyPr>
            <a:noAutofit/>
          </a:bodyPr>
          <a:lstStyle/>
          <a:p>
            <a:pPr>
              <a:buFont typeface="Wingdings" panose="05000000000000000000" pitchFamily="2" charset="2"/>
              <a:buChar char="ü"/>
            </a:pPr>
            <a:r>
              <a:rPr lang="en-US" sz="2000" dirty="0">
                <a:solidFill>
                  <a:srgbClr val="000000"/>
                </a:solidFill>
                <a:cs typeface="Century Gothic"/>
              </a:rPr>
              <a:t>Contains the IASC (International Aloe Science Council) seal that certifies the aloe content </a:t>
            </a:r>
            <a:r>
              <a:rPr lang="en-US" sz="2000" dirty="0" smtClean="0">
                <a:solidFill>
                  <a:srgbClr val="000000"/>
                </a:solidFill>
                <a:cs typeface="Century Gothic"/>
              </a:rPr>
              <a:t>and </a:t>
            </a:r>
            <a:r>
              <a:rPr lang="en-US" sz="2000" dirty="0">
                <a:solidFill>
                  <a:srgbClr val="000000"/>
                </a:solidFill>
                <a:cs typeface="Century Gothic"/>
              </a:rPr>
              <a:t>purity</a:t>
            </a:r>
          </a:p>
          <a:p>
            <a:pPr>
              <a:buFont typeface="Wingdings" panose="05000000000000000000" pitchFamily="2" charset="2"/>
              <a:buChar char="ü"/>
            </a:pPr>
            <a:r>
              <a:rPr lang="en-US" sz="2000" dirty="0">
                <a:solidFill>
                  <a:srgbClr val="000000"/>
                </a:solidFill>
                <a:cs typeface="Century Gothic"/>
              </a:rPr>
              <a:t>A source of over 200 nutrients, enzymes, vitamins and minerals, including 13 of the 17 essential minerals needed for good nutrition</a:t>
            </a:r>
          </a:p>
          <a:p>
            <a:pPr>
              <a:buFont typeface="Wingdings" panose="05000000000000000000" pitchFamily="2" charset="2"/>
              <a:buChar char="ü"/>
            </a:pPr>
            <a:r>
              <a:rPr lang="en-US" sz="2000" dirty="0">
                <a:solidFill>
                  <a:srgbClr val="000000"/>
                </a:solidFill>
                <a:cs typeface="Century Gothic"/>
              </a:rPr>
              <a:t>Contains no high fructose corn syrups </a:t>
            </a:r>
            <a:r>
              <a:rPr lang="en-US" sz="2000" dirty="0" smtClean="0">
                <a:solidFill>
                  <a:srgbClr val="000000"/>
                </a:solidFill>
                <a:cs typeface="Century Gothic"/>
              </a:rPr>
              <a:t>or </a:t>
            </a:r>
            <a:r>
              <a:rPr lang="en-US" sz="2000" dirty="0">
                <a:solidFill>
                  <a:srgbClr val="000000"/>
                </a:solidFill>
                <a:cs typeface="Century Gothic"/>
              </a:rPr>
              <a:t>artificial sweeteners, thickeners or emulsifiers</a:t>
            </a:r>
          </a:p>
          <a:p>
            <a:pPr>
              <a:buFont typeface="Wingdings" panose="05000000000000000000" pitchFamily="2" charset="2"/>
              <a:buChar char="ü"/>
            </a:pPr>
            <a:r>
              <a:rPr lang="en-US" sz="2000" dirty="0">
                <a:solidFill>
                  <a:srgbClr val="000000"/>
                </a:solidFill>
                <a:cs typeface="Century Gothic"/>
              </a:rPr>
              <a:t>Contains natural aloe </a:t>
            </a:r>
            <a:r>
              <a:rPr lang="en-US" sz="2000" dirty="0" err="1">
                <a:solidFill>
                  <a:srgbClr val="000000"/>
                </a:solidFill>
                <a:cs typeface="Century Gothic"/>
              </a:rPr>
              <a:t>vera</a:t>
            </a:r>
            <a:r>
              <a:rPr lang="en-US" sz="2000" dirty="0">
                <a:solidFill>
                  <a:srgbClr val="000000"/>
                </a:solidFill>
                <a:cs typeface="Century Gothic"/>
              </a:rPr>
              <a:t> leaf and </a:t>
            </a:r>
            <a:r>
              <a:rPr lang="en-US" sz="2000" dirty="0" err="1">
                <a:solidFill>
                  <a:srgbClr val="000000"/>
                </a:solidFill>
                <a:cs typeface="Century Gothic"/>
              </a:rPr>
              <a:t>ActiveAloe</a:t>
            </a:r>
            <a:r>
              <a:rPr lang="en-US" sz="2000" dirty="0">
                <a:solidFill>
                  <a:srgbClr val="000000"/>
                </a:solidFill>
                <a:cs typeface="Century Gothic"/>
              </a:rPr>
              <a:t>™ to enhance aloe </a:t>
            </a:r>
            <a:r>
              <a:rPr lang="en-US" sz="2000" dirty="0" err="1">
                <a:solidFill>
                  <a:srgbClr val="000000"/>
                </a:solidFill>
                <a:cs typeface="Century Gothic"/>
              </a:rPr>
              <a:t>vera’s</a:t>
            </a:r>
            <a:r>
              <a:rPr lang="en-US" sz="2000" dirty="0">
                <a:solidFill>
                  <a:srgbClr val="000000"/>
                </a:solidFill>
                <a:cs typeface="Century Gothic"/>
              </a:rPr>
              <a:t> biological activity</a:t>
            </a:r>
          </a:p>
          <a:p>
            <a:pPr>
              <a:buFont typeface="Wingdings" panose="05000000000000000000" pitchFamily="2" charset="2"/>
              <a:buChar char="ü"/>
            </a:pPr>
            <a:r>
              <a:rPr lang="en-US" sz="2000" dirty="0">
                <a:solidFill>
                  <a:srgbClr val="000000"/>
                </a:solidFill>
                <a:cs typeface="Century Gothic"/>
              </a:rPr>
              <a:t>Source of amino acids</a:t>
            </a:r>
          </a:p>
          <a:p>
            <a:pPr>
              <a:buFont typeface="Wingdings" panose="05000000000000000000" pitchFamily="2" charset="2"/>
              <a:buChar char="ü"/>
            </a:pPr>
            <a:r>
              <a:rPr lang="en-US" sz="2000" dirty="0">
                <a:solidFill>
                  <a:srgbClr val="000000"/>
                </a:solidFill>
                <a:cs typeface="Century Gothic"/>
              </a:rPr>
              <a:t>Harvested and processed to ensure the body receives maximum benefits</a:t>
            </a:r>
          </a:p>
          <a:p>
            <a:pPr>
              <a:buFont typeface="Wingdings" panose="05000000000000000000" pitchFamily="2" charset="2"/>
              <a:buChar char="ü"/>
            </a:pPr>
            <a:r>
              <a:rPr lang="en-US" sz="2000" dirty="0">
                <a:solidFill>
                  <a:srgbClr val="000000"/>
                </a:solidFill>
                <a:cs typeface="Century Gothic"/>
              </a:rPr>
              <a:t>Comes in 3 great tasting and refreshing </a:t>
            </a:r>
            <a:r>
              <a:rPr lang="en-US" sz="2000" dirty="0" err="1">
                <a:solidFill>
                  <a:srgbClr val="000000"/>
                </a:solidFill>
                <a:cs typeface="Century Gothic"/>
              </a:rPr>
              <a:t>flavours</a:t>
            </a:r>
            <a:r>
              <a:rPr lang="en-US" sz="2000" dirty="0">
                <a:solidFill>
                  <a:srgbClr val="000000"/>
                </a:solidFill>
                <a:cs typeface="Century Gothic"/>
              </a:rPr>
              <a:t>!</a:t>
            </a:r>
          </a:p>
          <a:p>
            <a:pPr lvl="1">
              <a:buFont typeface="Wingdings" panose="05000000000000000000" pitchFamily="2" charset="2"/>
              <a:buChar char="Ø"/>
            </a:pPr>
            <a:r>
              <a:rPr lang="en-US" sz="2000" dirty="0">
                <a:solidFill>
                  <a:srgbClr val="000000"/>
                </a:solidFill>
                <a:cs typeface="Century Gothic"/>
              </a:rPr>
              <a:t>Natural</a:t>
            </a:r>
          </a:p>
          <a:p>
            <a:pPr lvl="1">
              <a:buFont typeface="Wingdings" panose="05000000000000000000" pitchFamily="2" charset="2"/>
              <a:buChar char="Ø"/>
            </a:pPr>
            <a:r>
              <a:rPr lang="en-US" sz="2000" dirty="0">
                <a:solidFill>
                  <a:srgbClr val="000000"/>
                </a:solidFill>
                <a:cs typeface="Century Gothic"/>
              </a:rPr>
              <a:t>Cranberry Apple</a:t>
            </a:r>
          </a:p>
          <a:p>
            <a:pPr lvl="1">
              <a:buFont typeface="Wingdings" panose="05000000000000000000" pitchFamily="2" charset="2"/>
              <a:buChar char="Ø"/>
            </a:pPr>
            <a:r>
              <a:rPr lang="en-US" sz="2000" dirty="0">
                <a:solidFill>
                  <a:srgbClr val="000000"/>
                </a:solidFill>
                <a:cs typeface="Century Gothic"/>
              </a:rPr>
              <a:t>Strawberry Kiwi</a:t>
            </a:r>
          </a:p>
          <a:p>
            <a:pPr>
              <a:buFont typeface="Wingdings" panose="05000000000000000000" pitchFamily="2" charset="2"/>
              <a:buChar char="ü"/>
            </a:pPr>
            <a:endParaRPr lang="en-AU" sz="3600" dirty="0"/>
          </a:p>
        </p:txBody>
      </p:sp>
      <p:sp>
        <p:nvSpPr>
          <p:cNvPr id="4" name="Title 1"/>
          <p:cNvSpPr>
            <a:spLocks noGrp="1"/>
          </p:cNvSpPr>
          <p:nvPr>
            <p:ph type="title"/>
          </p:nvPr>
        </p:nvSpPr>
        <p:spPr>
          <a:xfrm>
            <a:off x="538646" y="459721"/>
            <a:ext cx="10515600" cy="1325563"/>
          </a:xfrm>
        </p:spPr>
        <p:txBody>
          <a:bodyPr>
            <a:noAutofit/>
          </a:bodyPr>
          <a:lstStyle/>
          <a:p>
            <a:pPr>
              <a:defRPr/>
            </a:pPr>
            <a:r>
              <a:rPr lang="en-US" sz="5400" b="1" dirty="0" smtClean="0">
                <a:ln w="18000">
                  <a:solidFill>
                    <a:schemeClr val="accent6">
                      <a:lumMod val="75000"/>
                    </a:schemeClr>
                  </a:solidFill>
                  <a:prstDash val="solid"/>
                  <a:miter lim="800000"/>
                </a:ln>
                <a:noFill/>
                <a:effectLst>
                  <a:outerShdw blurRad="25500" dist="23000" dir="7020000" algn="tl">
                    <a:srgbClr val="000000">
                      <a:alpha val="50000"/>
                    </a:srgbClr>
                  </a:outerShdw>
                </a:effectLst>
                <a:latin typeface="Book Antiqua"/>
                <a:cs typeface="Book Antiqua"/>
              </a:rPr>
              <a:t>Ultimate Aloe</a:t>
            </a:r>
            <a:r>
              <a:rPr lang="en-US" sz="5400" b="1" baseline="30000" dirty="0">
                <a:ln w="18000">
                  <a:solidFill>
                    <a:schemeClr val="accent6">
                      <a:lumMod val="75000"/>
                    </a:schemeClr>
                  </a:solidFill>
                  <a:prstDash val="solid"/>
                  <a:miter lim="800000"/>
                </a:ln>
                <a:noFill/>
                <a:effectLst>
                  <a:outerShdw blurRad="25500" dist="23000" dir="7020000" algn="tl">
                    <a:srgbClr val="000000">
                      <a:alpha val="50000"/>
                    </a:srgbClr>
                  </a:outerShdw>
                </a:effectLst>
                <a:latin typeface="Book Antiqua"/>
                <a:cs typeface="Book Antiqua"/>
              </a:rPr>
              <a:t/>
            </a:r>
            <a:br>
              <a:rPr lang="en-US" sz="5400" b="1" baseline="30000" dirty="0">
                <a:ln w="18000">
                  <a:solidFill>
                    <a:schemeClr val="accent6">
                      <a:lumMod val="75000"/>
                    </a:schemeClr>
                  </a:solidFill>
                  <a:prstDash val="solid"/>
                  <a:miter lim="800000"/>
                </a:ln>
                <a:noFill/>
                <a:effectLst>
                  <a:outerShdw blurRad="25500" dist="23000" dir="7020000" algn="tl">
                    <a:srgbClr val="000000">
                      <a:alpha val="50000"/>
                    </a:srgbClr>
                  </a:outerShdw>
                </a:effectLst>
                <a:latin typeface="Book Antiqua"/>
                <a:cs typeface="Book Antiqua"/>
              </a:rPr>
            </a:br>
            <a:endParaRPr lang="en-AU" b="1" dirty="0">
              <a:ln w="18000">
                <a:solidFill>
                  <a:schemeClr val="accent6">
                    <a:lumMod val="75000"/>
                  </a:schemeClr>
                </a:solidFill>
                <a:prstDash val="solid"/>
                <a:miter lim="800000"/>
              </a:ln>
              <a:noFill/>
              <a:effectLst>
                <a:outerShdw blurRad="25500" dist="23000" dir="7020000" algn="tl">
                  <a:srgbClr val="000000">
                    <a:alpha val="50000"/>
                  </a:srgbClr>
                </a:outerShdw>
              </a:effectLst>
            </a:endParaRPr>
          </a:p>
        </p:txBody>
      </p:sp>
      <p:pic>
        <p:nvPicPr>
          <p:cNvPr id="6" name="Picture 5" descr="IASCSeal.JPG"/>
          <p:cNvPicPr>
            <a:picLocks noChangeAspect="1"/>
          </p:cNvPicPr>
          <p:nvPr/>
        </p:nvPicPr>
        <p:blipFill>
          <a:blip r:embed="rId4" cstate="print">
            <a:clrChange>
              <a:clrFrom>
                <a:srgbClr val="FFFFFF"/>
              </a:clrFrom>
              <a:clrTo>
                <a:srgbClr val="FFFFFF">
                  <a:alpha val="0"/>
                </a:srgbClr>
              </a:clrTo>
            </a:clrChange>
            <a:lum bright="-16000"/>
            <a:extLst>
              <a:ext uri="{28A0092B-C50C-407E-A947-70E740481C1C}">
                <a14:useLocalDpi xmlns:a14="http://schemas.microsoft.com/office/drawing/2010/main" val="0"/>
              </a:ext>
            </a:extLst>
          </a:blip>
          <a:stretch>
            <a:fillRect/>
          </a:stretch>
        </p:blipFill>
        <p:spPr>
          <a:xfrm>
            <a:off x="9530298" y="118241"/>
            <a:ext cx="1828800" cy="1828800"/>
          </a:xfrm>
          <a:prstGeom prst="rect">
            <a:avLst/>
          </a:prstGeom>
        </p:spPr>
      </p:pic>
    </p:spTree>
    <p:extLst>
      <p:ext uri="{BB962C8B-B14F-4D97-AF65-F5344CB8AC3E}">
        <p14:creationId xmlns:p14="http://schemas.microsoft.com/office/powerpoint/2010/main" val="3386947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307" y="1273815"/>
            <a:ext cx="8412732" cy="4351338"/>
          </a:xfrm>
        </p:spPr>
        <p:txBody>
          <a:bodyPr>
            <a:noAutofit/>
          </a:bodyPr>
          <a:lstStyle/>
          <a:p>
            <a:pPr lvl="1">
              <a:buFont typeface="Wingdings" panose="05000000000000000000" pitchFamily="2" charset="2"/>
              <a:buChar char="ü"/>
            </a:pPr>
            <a:r>
              <a:rPr lang="en-US" dirty="0">
                <a:solidFill>
                  <a:srgbClr val="000000"/>
                </a:solidFill>
                <a:cs typeface="Century Gothic"/>
              </a:rPr>
              <a:t>Helps maintain cardiovascular health  </a:t>
            </a:r>
          </a:p>
          <a:p>
            <a:pPr lvl="1">
              <a:buFont typeface="Wingdings" panose="05000000000000000000" pitchFamily="2" charset="2"/>
              <a:buChar char="ü"/>
            </a:pPr>
            <a:r>
              <a:rPr lang="en-US" dirty="0">
                <a:solidFill>
                  <a:srgbClr val="000000"/>
                </a:solidFill>
                <a:cs typeface="Century Gothic"/>
              </a:rPr>
              <a:t>Helps support normal blood pressure in healthy individuals</a:t>
            </a:r>
          </a:p>
          <a:p>
            <a:pPr lvl="1">
              <a:buFont typeface="Wingdings" panose="05000000000000000000" pitchFamily="2" charset="2"/>
              <a:buChar char="ü"/>
            </a:pPr>
            <a:r>
              <a:rPr lang="en-US" dirty="0">
                <a:solidFill>
                  <a:srgbClr val="000000"/>
                </a:solidFill>
                <a:cs typeface="Century Gothic"/>
              </a:rPr>
              <a:t>Omega 3 is important for the integrity of cell membranes </a:t>
            </a:r>
          </a:p>
          <a:p>
            <a:pPr lvl="1">
              <a:buFont typeface="Wingdings" panose="05000000000000000000" pitchFamily="2" charset="2"/>
              <a:buChar char="ü"/>
            </a:pPr>
            <a:r>
              <a:rPr lang="en-US" dirty="0">
                <a:solidFill>
                  <a:srgbClr val="000000"/>
                </a:solidFill>
                <a:cs typeface="Century Gothic"/>
              </a:rPr>
              <a:t>Omega 3 provides nutritional support for the maintenance of normal health, brain and cognitive function, especially in older adults</a:t>
            </a:r>
          </a:p>
          <a:p>
            <a:pPr lvl="1">
              <a:buFont typeface="Wingdings" panose="05000000000000000000" pitchFamily="2" charset="2"/>
              <a:buChar char="ü"/>
            </a:pPr>
            <a:r>
              <a:rPr lang="en-US" dirty="0">
                <a:solidFill>
                  <a:srgbClr val="000000"/>
                </a:solidFill>
                <a:cs typeface="Century Gothic"/>
              </a:rPr>
              <a:t>May provide temporary relief of arthritic pain</a:t>
            </a:r>
          </a:p>
          <a:p>
            <a:pPr lvl="1">
              <a:buFont typeface="Wingdings" panose="05000000000000000000" pitchFamily="2" charset="2"/>
              <a:buChar char="ü"/>
            </a:pPr>
            <a:r>
              <a:rPr lang="en-US" dirty="0">
                <a:solidFill>
                  <a:srgbClr val="000000"/>
                </a:solidFill>
                <a:cs typeface="Century Gothic"/>
              </a:rPr>
              <a:t>May help reduce joint inflammation</a:t>
            </a:r>
          </a:p>
          <a:p>
            <a:pPr lvl="1">
              <a:buFont typeface="Wingdings" panose="05000000000000000000" pitchFamily="2" charset="2"/>
              <a:buChar char="ü"/>
            </a:pPr>
            <a:r>
              <a:rPr lang="en-US" dirty="0">
                <a:solidFill>
                  <a:srgbClr val="000000"/>
                </a:solidFill>
                <a:cs typeface="Century Gothic"/>
              </a:rPr>
              <a:t>May help increase joint mobility associated with arthritis</a:t>
            </a:r>
          </a:p>
          <a:p>
            <a:pPr lvl="1">
              <a:buFont typeface="Wingdings" panose="05000000000000000000" pitchFamily="2" charset="2"/>
              <a:buChar char="ü"/>
            </a:pPr>
            <a:r>
              <a:rPr lang="en-US" dirty="0">
                <a:solidFill>
                  <a:srgbClr val="000000"/>
                </a:solidFill>
                <a:cs typeface="Century Gothic"/>
              </a:rPr>
              <a:t>May assist in the maintenance of triglycerides within the normal range in healthy individuals</a:t>
            </a:r>
          </a:p>
          <a:p>
            <a:pPr>
              <a:buFont typeface="Wingdings" panose="05000000000000000000" pitchFamily="2" charset="2"/>
              <a:buChar char="ü"/>
            </a:pPr>
            <a:endParaRPr lang="en-AU" sz="4800" dirty="0"/>
          </a:p>
        </p:txBody>
      </p:sp>
      <p:sp>
        <p:nvSpPr>
          <p:cNvPr id="4" name="Title 1"/>
          <p:cNvSpPr>
            <a:spLocks noGrp="1"/>
          </p:cNvSpPr>
          <p:nvPr>
            <p:ph type="title"/>
          </p:nvPr>
        </p:nvSpPr>
        <p:spPr>
          <a:xfrm>
            <a:off x="538645" y="459721"/>
            <a:ext cx="11506209" cy="1325563"/>
          </a:xfrm>
        </p:spPr>
        <p:txBody>
          <a:bodyPr>
            <a:noAutofit/>
          </a:bodyPr>
          <a:lstStyle/>
          <a:p>
            <a:pPr>
              <a:defRPr/>
            </a:pPr>
            <a:r>
              <a:rPr lang="en-US" sz="5400" b="1" dirty="0" smtClean="0">
                <a:ln w="18000">
                  <a:solidFill>
                    <a:srgbClr val="003300"/>
                  </a:solidFill>
                  <a:prstDash val="solid"/>
                  <a:miter lim="800000"/>
                </a:ln>
                <a:noFill/>
                <a:effectLst>
                  <a:outerShdw blurRad="25500" dist="23000" dir="7020000" algn="tl">
                    <a:srgbClr val="000000">
                      <a:alpha val="50000"/>
                    </a:srgbClr>
                  </a:outerShdw>
                </a:effectLst>
                <a:latin typeface="Book Antiqua"/>
                <a:cs typeface="Book Antiqua"/>
              </a:rPr>
              <a:t>Heart Health Essential Omega 111</a:t>
            </a:r>
            <a:r>
              <a:rPr lang="en-US" sz="5400" b="1" baseline="30000" dirty="0">
                <a:ln w="18000">
                  <a:solidFill>
                    <a:srgbClr val="003300"/>
                  </a:solidFill>
                  <a:prstDash val="solid"/>
                  <a:miter lim="800000"/>
                </a:ln>
                <a:noFill/>
                <a:effectLst>
                  <a:outerShdw blurRad="25500" dist="23000" dir="7020000" algn="tl">
                    <a:srgbClr val="000000">
                      <a:alpha val="50000"/>
                    </a:srgbClr>
                  </a:outerShdw>
                </a:effectLst>
                <a:latin typeface="Book Antiqua"/>
                <a:cs typeface="Book Antiqua"/>
              </a:rPr>
              <a:t/>
            </a:r>
            <a:br>
              <a:rPr lang="en-US" sz="5400" b="1" baseline="30000" dirty="0">
                <a:ln w="18000">
                  <a:solidFill>
                    <a:srgbClr val="003300"/>
                  </a:solidFill>
                  <a:prstDash val="solid"/>
                  <a:miter lim="800000"/>
                </a:ln>
                <a:noFill/>
                <a:effectLst>
                  <a:outerShdw blurRad="25500" dist="23000" dir="7020000" algn="tl">
                    <a:srgbClr val="000000">
                      <a:alpha val="50000"/>
                    </a:srgbClr>
                  </a:outerShdw>
                </a:effectLst>
                <a:latin typeface="Book Antiqua"/>
                <a:cs typeface="Book Antiqua"/>
              </a:rPr>
            </a:br>
            <a:endParaRPr lang="en-AU" b="1" dirty="0">
              <a:ln w="18000">
                <a:solidFill>
                  <a:srgbClr val="003300"/>
                </a:solidFill>
                <a:prstDash val="solid"/>
                <a:miter lim="800000"/>
              </a:ln>
              <a:noFill/>
              <a:effectLst>
                <a:outerShdw blurRad="25500" dist="23000" dir="7020000" algn="tl">
                  <a:srgbClr val="000000">
                    <a:alpha val="50000"/>
                  </a:srgbClr>
                </a:outerShdw>
              </a:effectLst>
            </a:endParaRPr>
          </a:p>
        </p:txBody>
      </p:sp>
      <p:pic>
        <p:nvPicPr>
          <p:cNvPr id="7" name="Picture 6"/>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l="27430" t="2897" r="30306" b="9175"/>
          <a:stretch/>
        </p:blipFill>
        <p:spPr bwMode="auto">
          <a:xfrm>
            <a:off x="9109039" y="1930883"/>
            <a:ext cx="2368258" cy="492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0633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d/df/Health_effects_of_pol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83" y="299550"/>
            <a:ext cx="11824137" cy="654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46623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593" y="0"/>
            <a:ext cx="9143407" cy="6858000"/>
          </a:xfrm>
          <a:prstGeom prst="rect">
            <a:avLst/>
          </a:prstGeom>
        </p:spPr>
      </p:pic>
      <p:sp>
        <p:nvSpPr>
          <p:cNvPr id="3" name="Content Placeholder 2"/>
          <p:cNvSpPr>
            <a:spLocks noGrp="1"/>
          </p:cNvSpPr>
          <p:nvPr>
            <p:ph idx="1"/>
          </p:nvPr>
        </p:nvSpPr>
        <p:spPr>
          <a:xfrm>
            <a:off x="696307" y="1273815"/>
            <a:ext cx="9235970" cy="4351338"/>
          </a:xfrm>
        </p:spPr>
        <p:txBody>
          <a:bodyPr>
            <a:noAutofit/>
          </a:bodyPr>
          <a:lstStyle/>
          <a:p>
            <a:pPr>
              <a:buFont typeface="Wingdings" panose="05000000000000000000" pitchFamily="2" charset="2"/>
              <a:buChar char="ü"/>
            </a:pPr>
            <a:r>
              <a:rPr lang="en-US" dirty="0">
                <a:solidFill>
                  <a:srgbClr val="000000"/>
                </a:solidFill>
                <a:cs typeface="Century Gothic"/>
              </a:rPr>
              <a:t>Aids in the management of osteoarthritis</a:t>
            </a:r>
          </a:p>
          <a:p>
            <a:pPr>
              <a:buFont typeface="Wingdings" panose="05000000000000000000" pitchFamily="2" charset="2"/>
              <a:buChar char="ü"/>
            </a:pPr>
            <a:r>
              <a:rPr lang="en-US" dirty="0">
                <a:solidFill>
                  <a:srgbClr val="000000"/>
                </a:solidFill>
                <a:cs typeface="Century Gothic"/>
              </a:rPr>
              <a:t>Supports healthy cartilage</a:t>
            </a:r>
          </a:p>
          <a:p>
            <a:pPr>
              <a:buFont typeface="Wingdings" panose="05000000000000000000" pitchFamily="2" charset="2"/>
              <a:buChar char="ü"/>
            </a:pPr>
            <a:r>
              <a:rPr lang="en-US" dirty="0">
                <a:solidFill>
                  <a:srgbClr val="000000"/>
                </a:solidFill>
                <a:cs typeface="Century Gothic"/>
              </a:rPr>
              <a:t>Supports healthy joints</a:t>
            </a:r>
          </a:p>
          <a:p>
            <a:pPr>
              <a:buFont typeface="Wingdings" panose="05000000000000000000" pitchFamily="2" charset="2"/>
              <a:buChar char="ü"/>
            </a:pPr>
            <a:r>
              <a:rPr lang="en-US" dirty="0">
                <a:solidFill>
                  <a:srgbClr val="000000"/>
                </a:solidFill>
                <a:cs typeface="Century Gothic"/>
              </a:rPr>
              <a:t>Provides temporary relief from the pain of osteoarthritis</a:t>
            </a:r>
          </a:p>
          <a:p>
            <a:pPr>
              <a:buFont typeface="Wingdings" panose="05000000000000000000" pitchFamily="2" charset="2"/>
              <a:buChar char="ü"/>
            </a:pPr>
            <a:r>
              <a:rPr lang="en-US" dirty="0">
                <a:solidFill>
                  <a:srgbClr val="000000"/>
                </a:solidFill>
                <a:cs typeface="Century Gothic"/>
              </a:rPr>
              <a:t>May reduce joint inflammation and increase joint mobility</a:t>
            </a:r>
          </a:p>
          <a:p>
            <a:pPr>
              <a:buFont typeface="Wingdings" panose="05000000000000000000" pitchFamily="2" charset="2"/>
              <a:buChar char="ü"/>
            </a:pPr>
            <a:r>
              <a:rPr lang="en-US" dirty="0">
                <a:solidFill>
                  <a:srgbClr val="000000"/>
                </a:solidFill>
                <a:cs typeface="Century Gothic"/>
              </a:rPr>
              <a:t>Helps with the temporary relief of the pain, stiffness and joint swelling associated with arthritic conditions</a:t>
            </a:r>
          </a:p>
          <a:p>
            <a:pPr>
              <a:buFont typeface="Wingdings" panose="05000000000000000000" pitchFamily="2" charset="2"/>
              <a:buChar char="ü"/>
            </a:pPr>
            <a:r>
              <a:rPr lang="en-US" dirty="0">
                <a:solidFill>
                  <a:srgbClr val="000000"/>
                </a:solidFill>
                <a:cs typeface="Century Gothic"/>
              </a:rPr>
              <a:t>Aids in the maintenance or improvement of general well-being</a:t>
            </a:r>
          </a:p>
          <a:p>
            <a:pPr>
              <a:buFont typeface="Wingdings" panose="05000000000000000000" pitchFamily="2" charset="2"/>
              <a:buChar char="ü"/>
            </a:pPr>
            <a:endParaRPr lang="en-AU" dirty="0"/>
          </a:p>
        </p:txBody>
      </p:sp>
      <p:sp>
        <p:nvSpPr>
          <p:cNvPr id="4" name="Title 1"/>
          <p:cNvSpPr>
            <a:spLocks noGrp="1"/>
          </p:cNvSpPr>
          <p:nvPr>
            <p:ph type="title"/>
          </p:nvPr>
        </p:nvSpPr>
        <p:spPr>
          <a:xfrm>
            <a:off x="538646" y="459721"/>
            <a:ext cx="10515600" cy="1325563"/>
          </a:xfrm>
        </p:spPr>
        <p:txBody>
          <a:bodyPr>
            <a:noAutofit/>
          </a:bodyPr>
          <a:lstStyle/>
          <a:p>
            <a:pPr>
              <a:defRPr/>
            </a:pPr>
            <a:r>
              <a:rPr lang="en-US" sz="5400" b="1" dirty="0" err="1" smtClean="0">
                <a:ln w="18000">
                  <a:solidFill>
                    <a:schemeClr val="accent1">
                      <a:lumMod val="75000"/>
                    </a:schemeClr>
                  </a:solidFill>
                  <a:prstDash val="solid"/>
                  <a:miter lim="800000"/>
                </a:ln>
                <a:noFill/>
                <a:effectLst>
                  <a:outerShdw blurRad="25500" dist="23000" dir="7020000" algn="tl">
                    <a:srgbClr val="000000">
                      <a:alpha val="50000"/>
                    </a:srgbClr>
                  </a:outerShdw>
                </a:effectLst>
                <a:latin typeface="Book Antiqua"/>
                <a:cs typeface="Book Antiqua"/>
              </a:rPr>
              <a:t>Glucosatrin</a:t>
            </a:r>
            <a:r>
              <a:rPr lang="en-US" sz="5400" b="1" dirty="0" smtClean="0">
                <a:ln w="18000">
                  <a:solidFill>
                    <a:schemeClr val="accent1">
                      <a:lumMod val="75000"/>
                    </a:schemeClr>
                  </a:solidFill>
                  <a:prstDash val="solid"/>
                  <a:miter lim="800000"/>
                </a:ln>
                <a:noFill/>
                <a:effectLst>
                  <a:outerShdw blurRad="25500" dist="23000" dir="7020000" algn="tl">
                    <a:srgbClr val="000000">
                      <a:alpha val="50000"/>
                    </a:srgbClr>
                  </a:outerShdw>
                </a:effectLst>
                <a:latin typeface="Book Antiqua"/>
                <a:cs typeface="Book Antiqua"/>
              </a:rPr>
              <a:t> </a:t>
            </a:r>
            <a:r>
              <a:rPr lang="en-US" sz="5400" b="1" baseline="30000" dirty="0">
                <a:ln w="18000">
                  <a:solidFill>
                    <a:schemeClr val="accent1">
                      <a:lumMod val="75000"/>
                    </a:schemeClr>
                  </a:solidFill>
                  <a:prstDash val="solid"/>
                  <a:miter lim="800000"/>
                </a:ln>
                <a:noFill/>
                <a:effectLst>
                  <a:outerShdw blurRad="25500" dist="23000" dir="7020000" algn="tl">
                    <a:srgbClr val="000000">
                      <a:alpha val="50000"/>
                    </a:srgbClr>
                  </a:outerShdw>
                </a:effectLst>
                <a:latin typeface="Book Antiqua"/>
                <a:cs typeface="Book Antiqua"/>
              </a:rPr>
              <a:t/>
            </a:r>
            <a:br>
              <a:rPr lang="en-US" sz="5400" b="1" baseline="30000" dirty="0">
                <a:ln w="18000">
                  <a:solidFill>
                    <a:schemeClr val="accent1">
                      <a:lumMod val="75000"/>
                    </a:schemeClr>
                  </a:solidFill>
                  <a:prstDash val="solid"/>
                  <a:miter lim="800000"/>
                </a:ln>
                <a:noFill/>
                <a:effectLst>
                  <a:outerShdw blurRad="25500" dist="23000" dir="7020000" algn="tl">
                    <a:srgbClr val="000000">
                      <a:alpha val="50000"/>
                    </a:srgbClr>
                  </a:outerShdw>
                </a:effectLst>
                <a:latin typeface="Book Antiqua"/>
                <a:cs typeface="Book Antiqua"/>
              </a:rPr>
            </a:br>
            <a:endParaRPr lang="en-AU" b="1" dirty="0">
              <a:ln w="18000">
                <a:solidFill>
                  <a:schemeClr val="accent1">
                    <a:lumMod val="75000"/>
                  </a:schemeClr>
                </a:solidFill>
                <a:prstDash val="solid"/>
                <a:miter lim="800000"/>
              </a:ln>
              <a:noFill/>
              <a:effectLst>
                <a:outerShdw blurRad="25500" dist="23000" dir="7020000" algn="tl">
                  <a:srgbClr val="000000">
                    <a:alpha val="50000"/>
                  </a:srgbClr>
                </a:outerShdw>
              </a:effectLst>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9475"/>
          <a:stretch/>
        </p:blipFill>
        <p:spPr>
          <a:xfrm>
            <a:off x="9484174" y="2384936"/>
            <a:ext cx="2418792" cy="4268110"/>
          </a:xfrm>
          <a:prstGeom prst="rect">
            <a:avLst/>
          </a:prstGeom>
        </p:spPr>
      </p:pic>
    </p:spTree>
    <p:extLst>
      <p:ext uri="{BB962C8B-B14F-4D97-AF65-F5344CB8AC3E}">
        <p14:creationId xmlns:p14="http://schemas.microsoft.com/office/powerpoint/2010/main" val="7385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4" name="Rectangle 13"/>
          <p:cNvSpPr/>
          <p:nvPr/>
        </p:nvSpPr>
        <p:spPr>
          <a:xfrm>
            <a:off x="434949" y="0"/>
            <a:ext cx="5328743"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434949" y="738421"/>
            <a:ext cx="4980851" cy="4570482"/>
          </a:xfrm>
          <a:prstGeom prst="rect">
            <a:avLst/>
          </a:prstGeom>
          <a:noFill/>
        </p:spPr>
        <p:txBody>
          <a:bodyPr wrap="none" rtlCol="0">
            <a:spAutoFit/>
          </a:bodyPr>
          <a:lstStyle/>
          <a:p>
            <a:r>
              <a:rPr lang="en-US" sz="8800" dirty="0" smtClean="0">
                <a:solidFill>
                  <a:schemeClr val="bg1"/>
                </a:solidFill>
                <a:latin typeface="Vladimir Script" panose="03050402040407070305" pitchFamily="66" charset="0"/>
                <a:cs typeface="Narkisim" panose="020E0502050101010101" pitchFamily="34" charset="-79"/>
              </a:rPr>
              <a:t>Your </a:t>
            </a:r>
          </a:p>
          <a:p>
            <a:r>
              <a:rPr lang="en-US" sz="8800" dirty="0" smtClean="0">
                <a:solidFill>
                  <a:schemeClr val="bg1"/>
                </a:solidFill>
                <a:latin typeface="Narkisim" panose="020E0502050101010101" pitchFamily="34" charset="-79"/>
                <a:cs typeface="Narkisim" panose="020E0502050101010101" pitchFamily="34" charset="-79"/>
              </a:rPr>
              <a:t>JOURNEY</a:t>
            </a:r>
            <a:endParaRPr lang="en-US" sz="8800" dirty="0" smtClean="0">
              <a:solidFill>
                <a:schemeClr val="bg1"/>
              </a:solidFill>
              <a:latin typeface="Narkisim" panose="020E0502050101010101" pitchFamily="34" charset="-79"/>
              <a:cs typeface="Narkisim" panose="020E0502050101010101" pitchFamily="34" charset="-79"/>
            </a:endParaRPr>
          </a:p>
          <a:p>
            <a:r>
              <a:rPr lang="en-US" sz="8800" dirty="0" smtClean="0">
                <a:solidFill>
                  <a:schemeClr val="bg1"/>
                </a:solidFill>
                <a:effectLst>
                  <a:outerShdw blurRad="38100" dist="38100" dir="2700000" algn="tl">
                    <a:srgbClr val="000000">
                      <a:alpha val="43137"/>
                    </a:srgbClr>
                  </a:outerShdw>
                </a:effectLst>
                <a:latin typeface="Script MT Bold" panose="03040602040607080904" pitchFamily="66" charset="0"/>
                <a:cs typeface="Narkisim" panose="020E0502050101010101" pitchFamily="34" charset="-79"/>
              </a:rPr>
              <a:t>  </a:t>
            </a:r>
            <a:r>
              <a:rPr lang="en-US" sz="11500" dirty="0" smtClean="0">
                <a:solidFill>
                  <a:schemeClr val="bg1"/>
                </a:solidFill>
                <a:effectLst>
                  <a:outerShdw blurRad="38100" dist="38100" dir="2700000" algn="tl">
                    <a:srgbClr val="000000">
                      <a:alpha val="43137"/>
                    </a:srgbClr>
                  </a:outerShdw>
                </a:effectLst>
                <a:latin typeface="Script MT Bold" panose="03040602040607080904" pitchFamily="66" charset="0"/>
                <a:cs typeface="Narkisim" panose="020E0502050101010101" pitchFamily="34" charset="-79"/>
              </a:rPr>
              <a:t> </a:t>
            </a:r>
            <a:endParaRPr lang="en-AU" sz="11500" dirty="0">
              <a:solidFill>
                <a:schemeClr val="bg1"/>
              </a:solidFill>
              <a:effectLst>
                <a:outerShdw blurRad="38100" dist="38100" dir="2700000" algn="tl">
                  <a:srgbClr val="000000">
                    <a:alpha val="43137"/>
                  </a:srgbClr>
                </a:outerShdw>
              </a:effectLst>
              <a:latin typeface="Script MT Bold" panose="03040602040607080904" pitchFamily="66" charset="0"/>
              <a:cs typeface="Narkisim" panose="020E0502050101010101" pitchFamily="34" charset="-79"/>
            </a:endParaRPr>
          </a:p>
        </p:txBody>
      </p:sp>
      <p:sp>
        <p:nvSpPr>
          <p:cNvPr id="8" name="TextBox 7"/>
          <p:cNvSpPr txBox="1"/>
          <p:nvPr/>
        </p:nvSpPr>
        <p:spPr>
          <a:xfrm>
            <a:off x="5189834" y="2175664"/>
            <a:ext cx="593432" cy="1077218"/>
          </a:xfrm>
          <a:prstGeom prst="rect">
            <a:avLst/>
          </a:prstGeom>
          <a:noFill/>
        </p:spPr>
        <p:txBody>
          <a:bodyPr wrap="none" rtlCol="0">
            <a:spAutoFit/>
          </a:bodyPr>
          <a:lstStyle/>
          <a:p>
            <a:r>
              <a:rPr lang="en-US" sz="3200" dirty="0" smtClean="0">
                <a:solidFill>
                  <a:schemeClr val="bg1"/>
                </a:solidFill>
                <a:effectLst>
                  <a:outerShdw blurRad="38100" dist="38100" dir="2700000" algn="tl">
                    <a:srgbClr val="000000">
                      <a:alpha val="43137"/>
                    </a:srgbClr>
                  </a:outerShdw>
                </a:effectLst>
                <a:latin typeface="Century Gothic" panose="020B0502020202020204" pitchFamily="34" charset="0"/>
              </a:rPr>
              <a:t>to</a:t>
            </a:r>
            <a:endParaRPr lang="en-US" sz="3200" dirty="0" smtClean="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sz="3200" dirty="0">
                <a:solidFill>
                  <a:schemeClr val="bg1"/>
                </a:solidFill>
                <a:effectLst>
                  <a:outerShdw blurRad="38100" dist="38100" dir="2700000" algn="tl">
                    <a:srgbClr val="000000">
                      <a:alpha val="43137"/>
                    </a:srgbClr>
                  </a:outerShdw>
                </a:effectLst>
                <a:latin typeface="Century Gothic" panose="020B0502020202020204" pitchFamily="34" charset="0"/>
              </a:rPr>
              <a:t>a</a:t>
            </a:r>
            <a:endParaRPr lang="en-AU" sz="3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9" name="Rectangle 8"/>
          <p:cNvSpPr/>
          <p:nvPr/>
        </p:nvSpPr>
        <p:spPr>
          <a:xfrm>
            <a:off x="1434206" y="2881768"/>
            <a:ext cx="4397358" cy="1569660"/>
          </a:xfrm>
          <a:prstGeom prst="rect">
            <a:avLst/>
          </a:prstGeom>
        </p:spPr>
        <p:txBody>
          <a:bodyPr wrap="none">
            <a:spAutoFit/>
          </a:bodyPr>
          <a:lstStyle/>
          <a:p>
            <a:r>
              <a:rPr lang="en-US" sz="9600" dirty="0" smtClean="0">
                <a:solidFill>
                  <a:schemeClr val="bg1"/>
                </a:solidFill>
                <a:effectLst>
                  <a:outerShdw blurRad="38100" dist="38100" dir="2700000" algn="tl">
                    <a:srgbClr val="000000">
                      <a:alpha val="43137"/>
                    </a:srgbClr>
                  </a:outerShdw>
                </a:effectLst>
                <a:latin typeface="Script MT Bold" panose="03040602040607080904" pitchFamily="66" charset="0"/>
                <a:cs typeface="Narkisim" panose="020E0502050101010101" pitchFamily="34" charset="-79"/>
              </a:rPr>
              <a:t>healthier</a:t>
            </a:r>
            <a:endParaRPr lang="en-AU" dirty="0"/>
          </a:p>
        </p:txBody>
      </p:sp>
      <p:pic>
        <p:nvPicPr>
          <p:cNvPr id="10" name="Picture 4" descr="http://www.freeiconspng.com/uploads/fitness-icon-png-fitness-nutrition-16.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489517" y="3287865"/>
            <a:ext cx="912931" cy="9129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45982" y="4311874"/>
            <a:ext cx="4336444" cy="1200329"/>
          </a:xfrm>
          <a:prstGeom prst="rect">
            <a:avLst/>
          </a:prstGeom>
          <a:noFill/>
        </p:spPr>
        <p:txBody>
          <a:bodyPr wrap="none" rtlCol="0">
            <a:spAutoFit/>
          </a:bodyPr>
          <a:lstStyle/>
          <a:p>
            <a:r>
              <a:rPr lang="en-US" sz="7200" dirty="0" smtClean="0">
                <a:solidFill>
                  <a:schemeClr val="bg1"/>
                </a:solidFill>
                <a:latin typeface="Century Gothic" panose="020B0502020202020204" pitchFamily="34" charset="0"/>
                <a:cs typeface="Narkisim" panose="020E0502050101010101" pitchFamily="34" charset="-79"/>
              </a:rPr>
              <a:t>YOU </a:t>
            </a:r>
            <a:r>
              <a:rPr lang="en-US" sz="7200" dirty="0" smtClean="0">
                <a:solidFill>
                  <a:schemeClr val="bg1"/>
                </a:solidFill>
                <a:latin typeface="Mistral" panose="03090702030407020403" pitchFamily="66" charset="0"/>
                <a:cs typeface="Narkisim" panose="020E0502050101010101" pitchFamily="34" charset="-79"/>
              </a:rPr>
              <a:t>starts </a:t>
            </a:r>
            <a:endParaRPr lang="en-AU" sz="7200" dirty="0">
              <a:solidFill>
                <a:schemeClr val="bg1"/>
              </a:solidFill>
              <a:latin typeface="Mistral" panose="03090702030407020403" pitchFamily="66" charset="0"/>
              <a:cs typeface="Narkisim" panose="020E0502050101010101" pitchFamily="34" charset="-79"/>
            </a:endParaRPr>
          </a:p>
        </p:txBody>
      </p:sp>
      <p:sp>
        <p:nvSpPr>
          <p:cNvPr id="12" name="TextBox 11"/>
          <p:cNvSpPr txBox="1"/>
          <p:nvPr/>
        </p:nvSpPr>
        <p:spPr>
          <a:xfrm>
            <a:off x="1463907" y="5371967"/>
            <a:ext cx="3470822" cy="1200329"/>
          </a:xfrm>
          <a:prstGeom prst="rect">
            <a:avLst/>
          </a:prstGeom>
          <a:noFill/>
        </p:spPr>
        <p:txBody>
          <a:bodyPr wrap="none" rtlCol="0">
            <a:spAutoFit/>
          </a:bodyPr>
          <a:lstStyle/>
          <a:p>
            <a:r>
              <a:rPr lang="en-US" sz="7200" u="sng" dirty="0" smtClean="0">
                <a:solidFill>
                  <a:schemeClr val="bg1"/>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TODAY </a:t>
            </a:r>
            <a:endParaRPr lang="en-AU" sz="7200" u="sng" dirty="0">
              <a:solidFill>
                <a:schemeClr val="bg1"/>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42272388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Rectangle 1"/>
          <p:cNvSpPr/>
          <p:nvPr/>
        </p:nvSpPr>
        <p:spPr>
          <a:xfrm>
            <a:off x="0" y="2667000"/>
            <a:ext cx="12192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5" name="Rectangle 3"/>
          <p:cNvSpPr>
            <a:spLocks noChangeArrowheads="1"/>
          </p:cNvSpPr>
          <p:nvPr/>
        </p:nvSpPr>
        <p:spPr bwMode="auto">
          <a:xfrm>
            <a:off x="3352800" y="1774825"/>
            <a:ext cx="5486400" cy="706438"/>
          </a:xfrm>
          <a:prstGeom prst="rect">
            <a:avLst/>
          </a:prstGeom>
          <a:noFill/>
          <a:ln w="9525">
            <a:noFill/>
            <a:miter lim="800000"/>
            <a:headEnd/>
            <a:tailEnd/>
          </a:ln>
        </p:spPr>
        <p:txBody>
          <a:bodyPr anchor="ctr">
            <a:spAutoFit/>
          </a:bodyPr>
          <a:lstStyle/>
          <a:p>
            <a:pPr algn="ctr" eaLnBrk="1" hangingPunct="1">
              <a:defRPr/>
            </a:pPr>
            <a:r>
              <a:rPr lang="en-US" sz="4000" b="1"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SOCIALISE WITH US:</a:t>
            </a:r>
            <a:endParaRPr lang="en-US" sz="4000" dirty="0">
              <a:solidFill>
                <a:schemeClr val="bg1"/>
              </a:solidFill>
              <a:effectLst>
                <a:outerShdw blurRad="38100" dist="38100" dir="2700000" algn="tl">
                  <a:srgbClr val="000000">
                    <a:alpha val="43137"/>
                  </a:srgbClr>
                </a:outerShdw>
              </a:effectLst>
              <a:latin typeface="Arial" pitchFamily="34" charset="0"/>
            </a:endParaRPr>
          </a:p>
        </p:txBody>
      </p:sp>
      <p:sp>
        <p:nvSpPr>
          <p:cNvPr id="15367" name="Rectangle 8"/>
          <p:cNvSpPr>
            <a:spLocks noChangeArrowheads="1"/>
          </p:cNvSpPr>
          <p:nvPr/>
        </p:nvSpPr>
        <p:spPr bwMode="auto">
          <a:xfrm>
            <a:off x="4648200" y="4826000"/>
            <a:ext cx="2819400" cy="584200"/>
          </a:xfrm>
          <a:prstGeom prst="rect">
            <a:avLst/>
          </a:prstGeom>
          <a:noFill/>
          <a:ln w="9525">
            <a:noFill/>
            <a:miter lim="800000"/>
            <a:headEnd/>
            <a:tailEnd/>
          </a:ln>
        </p:spPr>
        <p:txBody>
          <a:bodyPr>
            <a:spAutoFit/>
          </a:bodyPr>
          <a:lstStyle/>
          <a:p>
            <a:pPr algn="ctr">
              <a:defRPr/>
            </a:pPr>
            <a:r>
              <a:rPr lang="en-US" sz="3200" b="1" dirty="0">
                <a:solidFill>
                  <a:schemeClr val="bg1"/>
                </a:solidFill>
                <a:latin typeface="Calibri" pitchFamily="34" charset="0"/>
                <a:cs typeface="Times New Roman" pitchFamily="18" charset="0"/>
              </a:rPr>
              <a:t>LEARN MORE</a:t>
            </a:r>
            <a:endParaRPr lang="en-US" sz="3200" dirty="0">
              <a:solidFill>
                <a:schemeClr val="bg1"/>
              </a:solidFill>
            </a:endParaRPr>
          </a:p>
        </p:txBody>
      </p:sp>
      <p:pic>
        <p:nvPicPr>
          <p:cNvPr id="430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667000"/>
            <a:ext cx="65722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86737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9268" y="2285999"/>
            <a:ext cx="5567855" cy="4351338"/>
          </a:xfrm>
          <a:solidFill>
            <a:schemeClr val="bg1">
              <a:alpha val="48000"/>
            </a:schemeClr>
          </a:solidFill>
        </p:spPr>
        <p:txBody>
          <a:bodyPr/>
          <a:lstStyle/>
          <a:p>
            <a:pPr marL="0" indent="0">
              <a:buNone/>
            </a:pPr>
            <a:r>
              <a:rPr lang="en-US" dirty="0"/>
              <a:t>Our foods have become significantly depleted in their content of antioxidants and supporting minerals.</a:t>
            </a:r>
          </a:p>
          <a:p>
            <a:pPr marL="0" indent="0">
              <a:buNone/>
            </a:pPr>
            <a:r>
              <a:rPr lang="en-US" u="sng" dirty="0" smtClean="0"/>
              <a:t>Factors;</a:t>
            </a:r>
          </a:p>
          <a:p>
            <a:pPr marL="800100" lvl="1" indent="-342900">
              <a:buFont typeface="Arial"/>
              <a:buChar char="•"/>
            </a:pPr>
            <a:r>
              <a:rPr lang="en-US" dirty="0">
                <a:solidFill>
                  <a:srgbClr val="000000"/>
                </a:solidFill>
              </a:rPr>
              <a:t>Mineral depletion in our soils</a:t>
            </a:r>
          </a:p>
          <a:p>
            <a:pPr marL="800100" lvl="1" indent="-342900">
              <a:buFont typeface="Arial"/>
              <a:buChar char="•"/>
            </a:pPr>
            <a:r>
              <a:rPr lang="en-US" dirty="0">
                <a:solidFill>
                  <a:srgbClr val="000000"/>
                </a:solidFill>
              </a:rPr>
              <a:t>Monoculture crops and agriculture</a:t>
            </a:r>
          </a:p>
          <a:p>
            <a:pPr marL="800100" lvl="1" indent="-342900">
              <a:buFont typeface="Arial"/>
              <a:buChar char="•"/>
            </a:pPr>
            <a:r>
              <a:rPr lang="en-US" dirty="0">
                <a:solidFill>
                  <a:srgbClr val="000000"/>
                </a:solidFill>
              </a:rPr>
              <a:t>Food transportation issues</a:t>
            </a:r>
          </a:p>
          <a:p>
            <a:pPr marL="800100" lvl="1" indent="-342900">
              <a:buFont typeface="Arial"/>
              <a:buChar char="•"/>
            </a:pPr>
            <a:r>
              <a:rPr lang="en-US" dirty="0">
                <a:solidFill>
                  <a:srgbClr val="000000"/>
                </a:solidFill>
              </a:rPr>
              <a:t>Food preparation</a:t>
            </a:r>
            <a:endParaRPr lang="en-US" sz="2600" dirty="0">
              <a:solidFill>
                <a:srgbClr val="000000"/>
              </a:solidFill>
            </a:endParaRPr>
          </a:p>
          <a:p>
            <a:pPr marL="0" indent="0">
              <a:buNone/>
            </a:pPr>
            <a:endParaRPr lang="en-US" dirty="0"/>
          </a:p>
          <a:p>
            <a:pPr marL="0" indent="0">
              <a:buNone/>
            </a:pPr>
            <a:endParaRPr lang="en-AU" dirty="0"/>
          </a:p>
        </p:txBody>
      </p:sp>
      <p:sp>
        <p:nvSpPr>
          <p:cNvPr id="4" name="Oval 3"/>
          <p:cNvSpPr/>
          <p:nvPr/>
        </p:nvSpPr>
        <p:spPr>
          <a:xfrm>
            <a:off x="614855" y="378372"/>
            <a:ext cx="3720662" cy="3310759"/>
          </a:xfrm>
          <a:prstGeom prst="ellipse">
            <a:avLst/>
          </a:prstGeom>
          <a:solidFill>
            <a:srgbClr val="0066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Quality of food has decreased </a:t>
            </a:r>
            <a:endParaRPr lang="en-AU" sz="4400" dirty="0"/>
          </a:p>
        </p:txBody>
      </p:sp>
    </p:spTree>
    <p:extLst>
      <p:ext uri="{BB962C8B-B14F-4D97-AF65-F5344CB8AC3E}">
        <p14:creationId xmlns:p14="http://schemas.microsoft.com/office/powerpoint/2010/main" val="3219030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740978" y="1513490"/>
            <a:ext cx="10704787" cy="4572000"/>
          </a:xfrm>
          <a:prstGeom prst="roundRect">
            <a:avLst/>
          </a:prstGeom>
          <a:solidFill>
            <a:schemeClr val="bg1">
              <a:alpha val="78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p:txBody>
          <a:bodyPr>
            <a:normAutofit/>
          </a:bodyPr>
          <a:lstStyle/>
          <a:p>
            <a:r>
              <a:rPr lang="en-US" sz="6000" b="1" dirty="0" smtClean="0">
                <a:ln w="18000">
                  <a:solidFill>
                    <a:schemeClr val="bg1"/>
                  </a:solidFill>
                  <a:prstDash val="solid"/>
                  <a:miter lim="800000"/>
                </a:ln>
                <a:noFill/>
                <a:effectLst>
                  <a:outerShdw blurRad="25500" dist="23000" dir="7020000" algn="tl">
                    <a:srgbClr val="000000">
                      <a:alpha val="50000"/>
                    </a:srgbClr>
                  </a:outerShdw>
                </a:effectLst>
              </a:rPr>
              <a:t>Global Effects  </a:t>
            </a:r>
            <a:endParaRPr lang="en-AU" sz="60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838200" y="1589135"/>
            <a:ext cx="10515600" cy="4351338"/>
          </a:xfrm>
        </p:spPr>
        <p:txBody>
          <a:bodyPr>
            <a:normAutofit lnSpcReduction="10000"/>
          </a:bodyPr>
          <a:lstStyle/>
          <a:p>
            <a:pPr>
              <a:buFont typeface="Wingdings" panose="05000000000000000000" pitchFamily="2" charset="2"/>
              <a:buChar char="§"/>
            </a:pPr>
            <a:endParaRPr lang="en-US" dirty="0" smtClean="0"/>
          </a:p>
          <a:p>
            <a:pPr>
              <a:buFont typeface="Wingdings" panose="05000000000000000000" pitchFamily="2" charset="2"/>
              <a:buChar char="§"/>
            </a:pPr>
            <a:r>
              <a:rPr lang="en-US" dirty="0" smtClean="0"/>
              <a:t>Global </a:t>
            </a:r>
            <a:r>
              <a:rPr lang="en-US" dirty="0"/>
              <a:t>food production depends on land, water and energy (particularly fossil fuels) to produce, process and distribute food. </a:t>
            </a:r>
            <a:endParaRPr lang="en-US" dirty="0" smtClean="0"/>
          </a:p>
          <a:p>
            <a:pPr>
              <a:buFont typeface="Wingdings" panose="05000000000000000000" pitchFamily="2" charset="2"/>
              <a:buChar char="§"/>
            </a:pPr>
            <a:r>
              <a:rPr lang="en-US" dirty="0" smtClean="0"/>
              <a:t>Fertile </a:t>
            </a:r>
            <a:r>
              <a:rPr lang="en-US" dirty="0"/>
              <a:t>lands for food production are diminishing due to </a:t>
            </a:r>
            <a:r>
              <a:rPr lang="en-US" dirty="0" err="1"/>
              <a:t>urbanisation</a:t>
            </a:r>
            <a:r>
              <a:rPr lang="en-US" dirty="0"/>
              <a:t>, and land being increasingly diverted to mining and biofuel production</a:t>
            </a:r>
            <a:r>
              <a:rPr lang="en-US" dirty="0" smtClean="0"/>
              <a:t>.</a:t>
            </a:r>
          </a:p>
          <a:p>
            <a:pPr>
              <a:buFont typeface="Wingdings" panose="05000000000000000000" pitchFamily="2" charset="2"/>
              <a:buChar char="§"/>
            </a:pPr>
            <a:r>
              <a:rPr lang="en-US" dirty="0" smtClean="0"/>
              <a:t> </a:t>
            </a:r>
            <a:r>
              <a:rPr lang="en-US" dirty="0"/>
              <a:t>Soils that are eroding, increasing in salt content and being depleted of nutrients threaten sustainable food production. </a:t>
            </a:r>
            <a:endParaRPr lang="en-US" dirty="0" smtClean="0"/>
          </a:p>
          <a:p>
            <a:pPr>
              <a:buFont typeface="Wingdings" panose="05000000000000000000" pitchFamily="2" charset="2"/>
              <a:buChar char="§"/>
            </a:pPr>
            <a:r>
              <a:rPr lang="en-US" dirty="0" smtClean="0"/>
              <a:t>The </a:t>
            </a:r>
            <a:r>
              <a:rPr lang="en-US" dirty="0"/>
              <a:t>world’s supply of clean, fresh water is steadily decreasing, with demand exceeding supply in many parts of the world.</a:t>
            </a:r>
            <a:endParaRPr lang="en-AU" dirty="0"/>
          </a:p>
        </p:txBody>
      </p:sp>
    </p:spTree>
    <p:extLst>
      <p:ext uri="{BB962C8B-B14F-4D97-AF65-F5344CB8AC3E}">
        <p14:creationId xmlns:p14="http://schemas.microsoft.com/office/powerpoint/2010/main" val="31370934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740978" y="1513490"/>
            <a:ext cx="10704787" cy="4572000"/>
          </a:xfrm>
          <a:prstGeom prst="roundRect">
            <a:avLst/>
          </a:prstGeom>
          <a:solidFill>
            <a:schemeClr val="bg1">
              <a:alpha val="78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p:txBody>
          <a:bodyPr>
            <a:normAutofit/>
          </a:bodyPr>
          <a:lstStyle/>
          <a:p>
            <a:r>
              <a:rPr lang="en-US" sz="6000" b="1" dirty="0" smtClean="0">
                <a:ln w="18000">
                  <a:solidFill>
                    <a:schemeClr val="bg1"/>
                  </a:solidFill>
                  <a:prstDash val="solid"/>
                  <a:miter lim="800000"/>
                </a:ln>
                <a:noFill/>
                <a:effectLst>
                  <a:outerShdw blurRad="25500" dist="23000" dir="7020000" algn="tl">
                    <a:srgbClr val="000000">
                      <a:alpha val="50000"/>
                    </a:srgbClr>
                  </a:outerShdw>
                </a:effectLst>
              </a:rPr>
              <a:t>State of Australia’s Soil  </a:t>
            </a:r>
            <a:endParaRPr lang="en-AU" sz="6000" b="1" dirty="0">
              <a:ln w="18000">
                <a:solidFill>
                  <a:schemeClr val="bg1"/>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838200" y="1841391"/>
            <a:ext cx="10515600" cy="4351338"/>
          </a:xfrm>
        </p:spPr>
        <p:txBody>
          <a:bodyPr>
            <a:normAutofit/>
          </a:bodyPr>
          <a:lstStyle/>
          <a:p>
            <a:pPr>
              <a:buFont typeface="Wingdings" panose="05000000000000000000" pitchFamily="2" charset="2"/>
              <a:buChar char="§"/>
            </a:pPr>
            <a:r>
              <a:rPr lang="en-US" dirty="0"/>
              <a:t>Australian soils differ from those of northern America or Europe, where much scientific study on soil regeneration is taking place. Australian soils are generally older and have been exposed to constant weathering</a:t>
            </a:r>
            <a:r>
              <a:rPr lang="en-US" dirty="0" smtClean="0"/>
              <a:t>.</a:t>
            </a:r>
          </a:p>
          <a:p>
            <a:pPr>
              <a:buFont typeface="Wingdings" panose="05000000000000000000" pitchFamily="2" charset="2"/>
              <a:buChar char="§"/>
            </a:pPr>
            <a:r>
              <a:rPr lang="en-US" dirty="0"/>
              <a:t>Approximately 50 per cent of Australian agricultural land has surface pH values less than or equal to 5.5, which is below the optimal level to prevent soil </a:t>
            </a:r>
            <a:r>
              <a:rPr lang="en-US" dirty="0" smtClean="0"/>
              <a:t>acidification</a:t>
            </a:r>
          </a:p>
          <a:p>
            <a:pPr>
              <a:buFont typeface="Wingdings" panose="05000000000000000000" pitchFamily="2" charset="2"/>
              <a:buChar char="§"/>
            </a:pPr>
            <a:r>
              <a:rPr lang="en-US" dirty="0"/>
              <a:t>In Australia, our ancient soils were inherently depleted prior to the introduction of European agricultural </a:t>
            </a:r>
            <a:r>
              <a:rPr lang="en-US" dirty="0" smtClean="0"/>
              <a:t>practices</a:t>
            </a:r>
          </a:p>
          <a:p>
            <a:pPr marL="0" indent="0">
              <a:buNone/>
            </a:pPr>
            <a:endParaRPr lang="en-US" dirty="0" smtClean="0"/>
          </a:p>
        </p:txBody>
      </p:sp>
    </p:spTree>
    <p:extLst>
      <p:ext uri="{BB962C8B-B14F-4D97-AF65-F5344CB8AC3E}">
        <p14:creationId xmlns:p14="http://schemas.microsoft.com/office/powerpoint/2010/main" val="46054303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devcentre.com.au/vitamin/images/soil-depletion-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95" y="704357"/>
            <a:ext cx="8953500" cy="58388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3503" y="204958"/>
            <a:ext cx="9122979" cy="1323439"/>
          </a:xfrm>
          <a:prstGeom prst="rect">
            <a:avLst/>
          </a:prstGeom>
        </p:spPr>
        <p:txBody>
          <a:bodyPr wrap="square">
            <a:spAutoFit/>
          </a:bodyPr>
          <a:lstStyle/>
          <a:p>
            <a:r>
              <a:rPr lang="en-US" sz="2000" dirty="0"/>
              <a:t>In 1992, The Earth Summit Report concluded that over the previous 60 years the mineral content in our soils had depleted by up to 85%. The senate report went on to say: </a:t>
            </a:r>
            <a:r>
              <a:rPr lang="en-US" sz="2000" b="1" dirty="0"/>
              <a:t>"No man of today can eat enough fruits and vegetables to supply his system with the vitamins and minerals he requires for perfect health"</a:t>
            </a:r>
            <a:r>
              <a:rPr lang="en-US" sz="2000" dirty="0"/>
              <a:t>.</a:t>
            </a:r>
            <a:endParaRPr lang="en-AU" sz="2000" dirty="0"/>
          </a:p>
        </p:txBody>
      </p:sp>
    </p:spTree>
    <p:extLst>
      <p:ext uri="{BB962C8B-B14F-4D97-AF65-F5344CB8AC3E}">
        <p14:creationId xmlns:p14="http://schemas.microsoft.com/office/powerpoint/2010/main" val="28902929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0"/>
                                  </p:stCondLst>
                                  <p:iterate type="lt">
                                    <p:tmPct val="4000"/>
                                  </p:iterate>
                                  <p:childTnLst>
                                    <p:set>
                                      <p:cBhvr override="childStyle">
                                        <p:cTn id="6" dur="1250" fill="hold"/>
                                        <p:tgtEl>
                                          <p:spTgt spid="4">
                                            <p:txEl>
                                              <p:pRg st="0" end="0"/>
                                            </p:txEl>
                                          </p:spTgt>
                                        </p:tgtEl>
                                        <p:attrNameLst>
                                          <p:attrName>style.color</p:attrName>
                                        </p:attrNameLst>
                                      </p:cBhvr>
                                      <p:to>
                                        <p:clrVal>
                                          <a:srgbClr val="00B0F0"/>
                                        </p:clrVal>
                                      </p:to>
                                    </p:set>
                                    <p:set>
                                      <p:cBhvr>
                                        <p:cTn id="7" dur="1250" fill="hold"/>
                                        <p:tgtEl>
                                          <p:spTgt spid="4">
                                            <p:txEl>
                                              <p:pRg st="0" end="0"/>
                                            </p:txEl>
                                          </p:spTgt>
                                        </p:tgtEl>
                                        <p:attrNameLst>
                                          <p:attrName>fillcolor</p:attrName>
                                        </p:attrNameLst>
                                      </p:cBhvr>
                                      <p:to>
                                        <p:clrVal>
                                          <a:srgbClr val="00B0F0"/>
                                        </p:clrVal>
                                      </p:to>
                                    </p:set>
                                    <p:set>
                                      <p:cBhvr>
                                        <p:cTn id="8" dur="125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3635</TotalTime>
  <Words>4112</Words>
  <Application>Microsoft Office PowerPoint</Application>
  <PresentationFormat>Custom</PresentationFormat>
  <Paragraphs>456</Paragraphs>
  <Slides>52</Slides>
  <Notes>30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STATE OF THE NATION</vt:lpstr>
      <vt:lpstr>PowerPoint Presentation</vt:lpstr>
      <vt:lpstr>ENVIRONMENTAL CHANGES </vt:lpstr>
      <vt:lpstr>PowerPoint Presentation</vt:lpstr>
      <vt:lpstr>PowerPoint Presentation</vt:lpstr>
      <vt:lpstr>Global Effects  </vt:lpstr>
      <vt:lpstr>State of Australia’s Soil  </vt:lpstr>
      <vt:lpstr>PowerPoint Presentation</vt:lpstr>
      <vt:lpstr>National Nutrition Survey</vt:lpstr>
      <vt:lpstr>PowerPoint Presentation</vt:lpstr>
      <vt:lpstr>PowerPoint Presentation</vt:lpstr>
      <vt:lpstr>COMPLEMENTORY MEDICINE INDUSTRY </vt:lpstr>
      <vt:lpstr>PowerPoint Presentation</vt:lpstr>
      <vt:lpstr>WHY SUPPLEMENT </vt:lpstr>
      <vt:lpstr>Are you planning for your health?</vt:lpstr>
      <vt:lpstr>ASK YOURSELF </vt:lpstr>
      <vt:lpstr>MAKING A CHANGE </vt:lpstr>
      <vt:lpstr>PowerPoint Presentation</vt:lpstr>
      <vt:lpstr>PowerPoint Presentation</vt:lpstr>
      <vt:lpstr>HOW ARE VITAMINS ABSORBED </vt:lpstr>
      <vt:lpstr>PowerPoint Presentation</vt:lpstr>
      <vt:lpstr>PowerPoint Presentation</vt:lpstr>
      <vt:lpstr>PowerPoint Presentation</vt:lpstr>
      <vt:lpstr>EXPERIENCE THE DIFFERENCE </vt:lpstr>
      <vt:lpstr>THE ISOTONIX ADVANTAGE </vt:lpstr>
      <vt:lpstr>Each Ingredient has Multiple Functions</vt:lpstr>
      <vt:lpstr>PowerPoint Presentation</vt:lpstr>
      <vt:lpstr>The Isotonix® Advantage</vt:lpstr>
      <vt:lpstr>PowerPoint Presentation</vt:lpstr>
      <vt:lpstr>PowerPoint Presentation</vt:lpstr>
      <vt:lpstr>PowerPoint Presentation</vt:lpstr>
      <vt:lpstr>The Isotonix® Advantage</vt:lpstr>
      <vt:lpstr>PowerPoint Presentation</vt:lpstr>
      <vt:lpstr>Get Started Building A Solid Foundation </vt:lpstr>
      <vt:lpstr>Isotonix OPC-3® </vt:lpstr>
      <vt:lpstr>PowerPoint Presentation</vt:lpstr>
      <vt:lpstr>Isotonix OPC-3® </vt:lpstr>
      <vt:lpstr>Isotonix Multivitamin® </vt:lpstr>
      <vt:lpstr>PowerPoint Presentation</vt:lpstr>
      <vt:lpstr>Isotonix Advanced B-Complex® </vt:lpstr>
      <vt:lpstr>PowerPoint Presentation</vt:lpstr>
      <vt:lpstr>Isotonix Calcium® </vt:lpstr>
      <vt:lpstr>PowerPoint Presentation</vt:lpstr>
      <vt:lpstr>The Isotonix Family </vt:lpstr>
      <vt:lpstr>The Isotonix Family Benefits </vt:lpstr>
      <vt:lpstr>Additional MA Branded Products </vt:lpstr>
      <vt:lpstr>Ultimate Aloe </vt:lpstr>
      <vt:lpstr>Heart Health Essential Omega 111 </vt:lpstr>
      <vt:lpstr>Glucosatrin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Kylie Leeson</dc:creator>
  <cp:lastModifiedBy>kylie</cp:lastModifiedBy>
  <cp:revision>306</cp:revision>
  <dcterms:created xsi:type="dcterms:W3CDTF">2015-09-29T21:52:07Z</dcterms:created>
  <dcterms:modified xsi:type="dcterms:W3CDTF">2016-07-11T05:45:14Z</dcterms:modified>
</cp:coreProperties>
</file>